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656" r:id="rId2"/>
    <p:sldMasterId id="2147483654" r:id="rId3"/>
    <p:sldMasterId id="2147483648" r:id="rId4"/>
  </p:sldMasterIdLst>
  <p:notesMasterIdLst>
    <p:notesMasterId r:id="rId67"/>
  </p:notesMasterIdLst>
  <p:sldIdLst>
    <p:sldId id="258" r:id="rId5"/>
    <p:sldId id="262" r:id="rId6"/>
    <p:sldId id="269" r:id="rId7"/>
    <p:sldId id="274" r:id="rId8"/>
    <p:sldId id="281" r:id="rId9"/>
    <p:sldId id="275" r:id="rId10"/>
    <p:sldId id="282" r:id="rId11"/>
    <p:sldId id="276" r:id="rId12"/>
    <p:sldId id="283" r:id="rId13"/>
    <p:sldId id="278" r:id="rId14"/>
    <p:sldId id="284" r:id="rId15"/>
    <p:sldId id="277" r:id="rId16"/>
    <p:sldId id="344" r:id="rId17"/>
    <p:sldId id="280" r:id="rId18"/>
    <p:sldId id="286" r:id="rId19"/>
    <p:sldId id="287" r:id="rId20"/>
    <p:sldId id="288" r:id="rId21"/>
    <p:sldId id="290" r:id="rId22"/>
    <p:sldId id="304" r:id="rId23"/>
    <p:sldId id="289" r:id="rId24"/>
    <p:sldId id="291" r:id="rId25"/>
    <p:sldId id="292" r:id="rId26"/>
    <p:sldId id="293" r:id="rId27"/>
    <p:sldId id="296" r:id="rId28"/>
    <p:sldId id="297" r:id="rId29"/>
    <p:sldId id="294" r:id="rId30"/>
    <p:sldId id="295" r:id="rId31"/>
    <p:sldId id="303" r:id="rId32"/>
    <p:sldId id="338" r:id="rId33"/>
    <p:sldId id="345" r:id="rId34"/>
    <p:sldId id="346" r:id="rId35"/>
    <p:sldId id="305" r:id="rId36"/>
    <p:sldId id="324" r:id="rId37"/>
    <p:sldId id="325" r:id="rId38"/>
    <p:sldId id="326" r:id="rId39"/>
    <p:sldId id="327" r:id="rId40"/>
    <p:sldId id="308" r:id="rId41"/>
    <p:sldId id="309" r:id="rId42"/>
    <p:sldId id="310" r:id="rId43"/>
    <p:sldId id="311" r:id="rId44"/>
    <p:sldId id="314" r:id="rId45"/>
    <p:sldId id="315" r:id="rId46"/>
    <p:sldId id="332" r:id="rId47"/>
    <p:sldId id="333" r:id="rId48"/>
    <p:sldId id="334" r:id="rId49"/>
    <p:sldId id="335" r:id="rId50"/>
    <p:sldId id="330" r:id="rId51"/>
    <p:sldId id="306" r:id="rId52"/>
    <p:sldId id="320" r:id="rId53"/>
    <p:sldId id="321" r:id="rId54"/>
    <p:sldId id="322" r:id="rId55"/>
    <p:sldId id="323" r:id="rId56"/>
    <p:sldId id="316" r:id="rId57"/>
    <p:sldId id="317" r:id="rId58"/>
    <p:sldId id="336" r:id="rId59"/>
    <p:sldId id="339" r:id="rId60"/>
    <p:sldId id="340" r:id="rId61"/>
    <p:sldId id="341" r:id="rId62"/>
    <p:sldId id="342" r:id="rId63"/>
    <p:sldId id="318" r:id="rId64"/>
    <p:sldId id="331" r:id="rId65"/>
    <p:sldId id="270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C4AC"/>
    <a:srgbClr val="D43F55"/>
    <a:srgbClr val="55B4C8"/>
    <a:srgbClr val="000A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3" autoAdjust="0"/>
    <p:restoredTop sz="98947" autoAdjust="0"/>
  </p:normalViewPr>
  <p:slideViewPr>
    <p:cSldViewPr snapToGrid="0">
      <p:cViewPr>
        <p:scale>
          <a:sx n="100" d="100"/>
          <a:sy n="100" d="100"/>
        </p:scale>
        <p:origin x="846" y="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2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ABE69-76DE-48D8-A5E3-FF8D7273D183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DE721-9961-4A0A-98C3-5711E7360D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575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029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142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21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6320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/>
          <p:cNvSpPr/>
          <p:nvPr userDrawn="1"/>
        </p:nvSpPr>
        <p:spPr>
          <a:xfrm>
            <a:off x="3073400" y="406400"/>
            <a:ext cx="6045200" cy="6045200"/>
          </a:xfrm>
          <a:prstGeom prst="ellipse">
            <a:avLst/>
          </a:prstGeom>
          <a:gradFill flip="none" rotWithShape="1">
            <a:gsLst>
              <a:gs pos="0">
                <a:srgbClr val="52B6C9"/>
              </a:gs>
              <a:gs pos="100000">
                <a:srgbClr val="38C69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433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05" r="16066"/>
          <a:stretch/>
        </p:blipFill>
        <p:spPr>
          <a:xfrm>
            <a:off x="0" y="-12700"/>
            <a:ext cx="121412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4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4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3" t="43556"/>
          <a:stretch/>
        </p:blipFill>
        <p:spPr>
          <a:xfrm>
            <a:off x="0" y="0"/>
            <a:ext cx="4974767" cy="4354281"/>
          </a:xfrm>
          <a:prstGeom prst="rect">
            <a:avLst/>
          </a:prstGeom>
        </p:spPr>
      </p:pic>
      <p:grpSp>
        <p:nvGrpSpPr>
          <p:cNvPr id="18" name="그룹 17"/>
          <p:cNvGrpSpPr/>
          <p:nvPr userDrawn="1"/>
        </p:nvGrpSpPr>
        <p:grpSpPr>
          <a:xfrm>
            <a:off x="870856" y="885372"/>
            <a:ext cx="11117944" cy="6001655"/>
            <a:chOff x="870856" y="885372"/>
            <a:chExt cx="11117944" cy="6001655"/>
          </a:xfrm>
        </p:grpSpPr>
        <p:sp>
          <p:nvSpPr>
            <p:cNvPr id="8" name="모서리가 둥근 직사각형 7"/>
            <p:cNvSpPr/>
            <p:nvPr userDrawn="1"/>
          </p:nvSpPr>
          <p:spPr>
            <a:xfrm>
              <a:off x="870856" y="899886"/>
              <a:ext cx="11117943" cy="5972627"/>
            </a:xfrm>
            <a:prstGeom prst="roundRect">
              <a:avLst>
                <a:gd name="adj" fmla="val 135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모서리가 둥근 직사각형 8"/>
            <p:cNvSpPr/>
            <p:nvPr userDrawn="1"/>
          </p:nvSpPr>
          <p:spPr>
            <a:xfrm>
              <a:off x="870857" y="885372"/>
              <a:ext cx="11117943" cy="5972627"/>
            </a:xfrm>
            <a:prstGeom prst="roundRect">
              <a:avLst>
                <a:gd name="adj" fmla="val 9223"/>
              </a:avLst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모서리가 둥근 직사각형 9"/>
            <p:cNvSpPr/>
            <p:nvPr userDrawn="1"/>
          </p:nvSpPr>
          <p:spPr>
            <a:xfrm>
              <a:off x="870857" y="885372"/>
              <a:ext cx="11117943" cy="870858"/>
            </a:xfrm>
            <a:prstGeom prst="roundRect">
              <a:avLst>
                <a:gd name="adj" fmla="val 9223"/>
              </a:avLst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870857" y="1429656"/>
              <a:ext cx="11117943" cy="5457371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710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7956" y="2951947"/>
            <a:ext cx="32960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300" dirty="0" err="1" smtClean="0"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BrandDog</a:t>
            </a:r>
            <a:endParaRPr lang="ko-KR" altLang="en-US" sz="4800" spc="300" dirty="0"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66683" y="3792469"/>
            <a:ext cx="46586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150" dirty="0" err="1" smtClean="0">
                <a:ln w="22225">
                  <a:noFill/>
                </a:ln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네이버</a:t>
            </a:r>
            <a:r>
              <a:rPr lang="ko-KR" altLang="en-US" sz="1100" spc="150" dirty="0" smtClean="0">
                <a:ln w="22225">
                  <a:noFill/>
                </a:ln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spc="150" dirty="0" smtClean="0">
                <a:ln w="22225">
                  <a:noFill/>
                </a:ln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API, Web crawling</a:t>
            </a:r>
            <a:r>
              <a:rPr lang="ko-KR" altLang="en-US" sz="1100" spc="150" dirty="0" smtClean="0">
                <a:ln w="22225">
                  <a:noFill/>
                </a:ln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을 이용한 </a:t>
            </a:r>
            <a:r>
              <a:rPr lang="ko-KR" altLang="en-US" sz="1100" spc="150" dirty="0" err="1" smtClean="0">
                <a:ln w="22225">
                  <a:noFill/>
                </a:ln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검색어</a:t>
            </a:r>
            <a:r>
              <a:rPr lang="ko-KR" altLang="en-US" sz="1100" spc="150" dirty="0" smtClean="0">
                <a:ln w="22225">
                  <a:noFill/>
                </a:ln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spc="150" dirty="0" err="1" smtClean="0">
                <a:ln w="22225">
                  <a:noFill/>
                </a:ln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트렌드</a:t>
            </a:r>
            <a:r>
              <a:rPr lang="ko-KR" altLang="en-US" sz="1100" spc="150" dirty="0" smtClean="0">
                <a:ln w="22225">
                  <a:noFill/>
                </a:ln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사이트</a:t>
            </a:r>
            <a:endParaRPr lang="en-US" altLang="ko-KR" sz="1100" spc="150" dirty="0">
              <a:ln w="22225">
                <a:noFill/>
              </a:ln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643438" y="3782944"/>
            <a:ext cx="2905125" cy="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17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713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개발 내용 및 요구사항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뉴스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000388"/>
              </p:ext>
            </p:extLst>
          </p:nvPr>
        </p:nvGraphicFramePr>
        <p:xfrm>
          <a:off x="972566" y="981424"/>
          <a:ext cx="10927334" cy="5768481"/>
        </p:xfrm>
        <a:graphic>
          <a:graphicData uri="http://schemas.openxmlformats.org/drawingml/2006/table">
            <a:tbl>
              <a:tblPr/>
              <a:tblGrid>
                <a:gridCol w="1786124"/>
                <a:gridCol w="1716187"/>
                <a:gridCol w="7425023"/>
              </a:tblGrid>
              <a:tr h="5049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한컴 윤체 L"/>
                        </a:rPr>
                        <a:t>3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한컴 윤체 L"/>
                        </a:rPr>
                        <a:t>. News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31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번호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요구사항명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상세내용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6520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뉴스 토픽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네이버의 뉴스 토픽 내용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(10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개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을 가져와서 검색할 때 참고 하도록 보여준다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292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주제어는 뉴스로 고정하고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관련어를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입력하여 검색 할 수 있도록 한다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기간은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년 전부터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~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현재 까지 중 사용자가 선택 할 수 있도록 한다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 기간의 주기는 월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 중 사용자가 선택 할 수 있도록 한다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성별은 전체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여성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남성 중 사용자가 선택 할 수 있도록 한다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8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나이는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~12, 13~18, 19~24, 25~29, 30~34, 35~39, 40~44, 45~49, 50~54, 55~60, 60~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으로 구분하여 사용자가 선택 할 수 있도록 한다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0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검색어에 대한 연관 검색어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개를 동적 그래프를 사용해서 나타낸다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8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-4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검색량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해당 검색어가 검색된 횟수를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월별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각각 합산하여 조회기간 내 최대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검색량을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으로 설정하여 상대적인 변화를 나타내야 한다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19138" y="1717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84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1583" y="208645"/>
            <a:ext cx="4713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개발 내용 및 요구사항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여행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892550" y="1104900"/>
            <a:ext cx="3822700" cy="673100"/>
          </a:xfrm>
          <a:prstGeom prst="roundRect">
            <a:avLst/>
          </a:prstGeom>
          <a:gradFill flip="none" rotWithShape="1">
            <a:gsLst>
              <a:gs pos="0">
                <a:srgbClr val="45C4AC"/>
              </a:gs>
              <a:gs pos="10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일반 사용자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0150" y="1968498"/>
            <a:ext cx="4127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/>
              <a:t>로그인</a:t>
            </a: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err="1" smtClean="0"/>
              <a:t>검색어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기간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연령대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성별 입력</a:t>
            </a: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/>
              <a:t>검색</a:t>
            </a: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err="1" smtClean="0"/>
              <a:t>검색어에</a:t>
            </a:r>
            <a:r>
              <a:rPr lang="ko-KR" altLang="en-US" b="1" dirty="0" smtClean="0"/>
              <a:t> 대한 </a:t>
            </a:r>
            <a:r>
              <a:rPr lang="ko-KR" altLang="en-US" b="1" dirty="0" err="1" smtClean="0"/>
              <a:t>연관어</a:t>
            </a:r>
            <a:r>
              <a:rPr lang="ko-KR" altLang="en-US" b="1" dirty="0" smtClean="0"/>
              <a:t> 보기</a:t>
            </a: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err="1" smtClean="0"/>
              <a:t>검색어에</a:t>
            </a:r>
            <a:r>
              <a:rPr lang="ko-KR" altLang="en-US" b="1" dirty="0" smtClean="0"/>
              <a:t> 대한 </a:t>
            </a:r>
            <a:r>
              <a:rPr lang="ko-KR" altLang="en-US" b="1" dirty="0" err="1" smtClean="0"/>
              <a:t>검색량</a:t>
            </a:r>
            <a:r>
              <a:rPr lang="ko-KR" altLang="en-US" b="1" dirty="0" smtClean="0"/>
              <a:t> 보기</a:t>
            </a: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err="1" smtClean="0"/>
              <a:t>검색어에</a:t>
            </a:r>
            <a:r>
              <a:rPr lang="ko-KR" altLang="en-US" b="1" dirty="0" smtClean="0"/>
              <a:t> 대한 실시간 </a:t>
            </a:r>
            <a:r>
              <a:rPr lang="ko-KR" altLang="en-US" b="1" dirty="0" err="1" smtClean="0"/>
              <a:t>블로그</a:t>
            </a:r>
            <a:r>
              <a:rPr lang="ko-KR" altLang="en-US" b="1" dirty="0" smtClean="0"/>
              <a:t> 보기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27754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713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개발 내용 및 요구사항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여행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977919"/>
              </p:ext>
            </p:extLst>
          </p:nvPr>
        </p:nvGraphicFramePr>
        <p:xfrm>
          <a:off x="1068953" y="997029"/>
          <a:ext cx="10583298" cy="5522945"/>
        </p:xfrm>
        <a:graphic>
          <a:graphicData uri="http://schemas.openxmlformats.org/drawingml/2006/table">
            <a:tbl>
              <a:tblPr/>
              <a:tblGrid>
                <a:gridCol w="1343757"/>
                <a:gridCol w="1127969"/>
                <a:gridCol w="8111572"/>
              </a:tblGrid>
              <a:tr h="455306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한컴 윤체 L"/>
                        </a:rPr>
                        <a:t>4.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한컴 윤체 L" panose="02020603020101020101" pitchFamily="18" charset="-127"/>
                          <a:ea typeface="한컴 윤체 L" panose="02020603020101020101" pitchFamily="18" charset="-127"/>
                        </a:rPr>
                        <a:t>여행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 윤체 L" panose="02020603020101020101" pitchFamily="18" charset="-127"/>
                        <a:ea typeface="한컴 윤체 L" panose="02020603020101020101" pitchFamily="18" charset="-127"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23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번호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요구사항명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상세내용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363868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 사용자는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‘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여행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’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트렌드를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검색하기 위해서 아이디와 비밀번호를 통해서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로그인을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해야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8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주제어는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‘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영화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’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로 고정하고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‘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영화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’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와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관련된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관련어를</a:t>
                      </a:r>
                      <a:r>
                        <a:rPr lang="ko-KR" altLang="en-US" sz="1200" kern="0" spc="0" baseline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입력하여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검색조회버튼을 누르면 검색할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시작일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종료일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성별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연령대를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입력 해야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 완료 화면에서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다시 검색하기 버튼을 통해 검색을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다시 할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868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검색어 처리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관련어와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시작일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종료일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성별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연령대를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네이버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API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에 적용해 기간별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검색량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비율을 저장한다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8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 기간의 주기는 월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 중 사용자가 선택 할 수 있도록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8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성별은 전체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여성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남성 중 사용자가 선택 할 수 있도록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8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나이는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~12, 13~18, 19~24, 25~29, 30~34, 35~39, 40~44, 45~49, 50~54, 55~60, 60~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으로 구분하여 사용자가 선택 할 수 있도록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네이버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API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를 통해 입력된 단어와 연관되어 있는 상위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개를 검색해서 저장한다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 완료 화면에서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관련어에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대한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관련블로그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개를 노출되게 데이터를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파싱한다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868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-3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정보 보기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그래프화면에서 입력된 단어와 연관되어 저장된 상위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개 단어를 차트를 통해 알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3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그래프화면에서 저장된 기간별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검색량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비율을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선그래프를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통해 알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8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그래프 화면에서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관련어에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대한 관련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블로그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개를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스크롤바를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통해 볼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84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2-1. 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 범위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18865" y="1562100"/>
            <a:ext cx="3564000" cy="2268000"/>
          </a:xfrm>
          <a:prstGeom prst="roundRect">
            <a:avLst/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schemeClr val="tx1"/>
                </a:solidFill>
              </a:rPr>
              <a:t>검색어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기간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성별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연령대에 따른 검색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</a:rPr>
              <a:t>뉴스토픽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schemeClr val="tx1"/>
                </a:solidFill>
              </a:rPr>
              <a:t>연관어</a:t>
            </a:r>
            <a:r>
              <a:rPr lang="ko-KR" altLang="en-US" dirty="0" smtClean="0">
                <a:solidFill>
                  <a:schemeClr val="tx1"/>
                </a:solidFill>
              </a:rPr>
              <a:t> 시각화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schemeClr val="tx1"/>
                </a:solidFill>
              </a:rPr>
              <a:t>검색량</a:t>
            </a:r>
            <a:r>
              <a:rPr lang="ko-KR" altLang="en-US" dirty="0" smtClean="0">
                <a:solidFill>
                  <a:schemeClr val="tx1"/>
                </a:solidFill>
              </a:rPr>
              <a:t> 시각화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192138" y="1501775"/>
            <a:ext cx="3564000" cy="2268000"/>
          </a:xfrm>
          <a:prstGeom prst="roundRect">
            <a:avLst/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schemeClr val="tx1"/>
                </a:solidFill>
              </a:rPr>
              <a:t>검색어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기간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성별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연령대에 따른 </a:t>
            </a:r>
            <a:r>
              <a:rPr lang="ko-KR" altLang="en-US" dirty="0" smtClean="0">
                <a:solidFill>
                  <a:schemeClr val="tx1"/>
                </a:solidFill>
              </a:rPr>
              <a:t>검색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tx1"/>
                </a:solidFill>
              </a:rPr>
              <a:t>연관어</a:t>
            </a:r>
            <a:r>
              <a:rPr lang="ko-KR" altLang="en-US" dirty="0">
                <a:solidFill>
                  <a:schemeClr val="tx1"/>
                </a:solidFill>
              </a:rPr>
              <a:t> 시각화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tx1"/>
                </a:solidFill>
              </a:rPr>
              <a:t>검색량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시각화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schemeClr val="tx1"/>
                </a:solidFill>
              </a:rPr>
              <a:t>검색어에</a:t>
            </a:r>
            <a:r>
              <a:rPr lang="ko-KR" altLang="en-US" dirty="0" smtClean="0">
                <a:solidFill>
                  <a:schemeClr val="tx1"/>
                </a:solidFill>
              </a:rPr>
              <a:t> 대한 </a:t>
            </a:r>
            <a:r>
              <a:rPr lang="ko-KR" altLang="en-US" dirty="0" err="1" smtClean="0">
                <a:solidFill>
                  <a:schemeClr val="tx1"/>
                </a:solidFill>
              </a:rPr>
              <a:t>레시피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‘</a:t>
            </a:r>
            <a:r>
              <a:rPr lang="ko-KR" altLang="en-US" dirty="0" err="1" smtClean="0">
                <a:solidFill>
                  <a:schemeClr val="tx1"/>
                </a:solidFill>
              </a:rPr>
              <a:t>네이버</a:t>
            </a:r>
            <a:r>
              <a:rPr lang="ko-KR" altLang="en-US" dirty="0" smtClean="0">
                <a:solidFill>
                  <a:schemeClr val="tx1"/>
                </a:solidFill>
              </a:rPr>
              <a:t> 쇼핑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</a:rPr>
              <a:t>지도에 상가 표시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18865" y="4340225"/>
            <a:ext cx="3564000" cy="2268000"/>
          </a:xfrm>
          <a:prstGeom prst="roundRect">
            <a:avLst/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schemeClr val="tx1"/>
                </a:solidFill>
              </a:rPr>
              <a:t>검색어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기간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성별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연령대에 따른 검색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</a:rPr>
              <a:t>문화 공연 순위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tx1"/>
                </a:solidFill>
              </a:rPr>
              <a:t>연관어</a:t>
            </a:r>
            <a:r>
              <a:rPr lang="ko-KR" altLang="en-US" dirty="0">
                <a:solidFill>
                  <a:schemeClr val="tx1"/>
                </a:solidFill>
              </a:rPr>
              <a:t> 시각화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tx1"/>
                </a:solidFill>
              </a:rPr>
              <a:t>검색량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시각화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</a:rPr>
              <a:t>실시간 </a:t>
            </a:r>
            <a:r>
              <a:rPr lang="ko-KR" altLang="en-US" dirty="0" err="1" smtClean="0">
                <a:solidFill>
                  <a:schemeClr val="tx1"/>
                </a:solidFill>
              </a:rPr>
              <a:t>블로그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schemeClr val="tx1"/>
                </a:solidFill>
              </a:rPr>
              <a:t>카카오톡</a:t>
            </a:r>
            <a:r>
              <a:rPr lang="ko-KR" altLang="en-US" dirty="0" smtClean="0">
                <a:solidFill>
                  <a:schemeClr val="tx1"/>
                </a:solidFill>
              </a:rPr>
              <a:t> 공유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92138" y="4340225"/>
            <a:ext cx="3564000" cy="2268000"/>
          </a:xfrm>
          <a:prstGeom prst="roundRect">
            <a:avLst/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tx1"/>
                </a:solidFill>
              </a:rPr>
              <a:t>검색어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기간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성별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연령대에 따른 </a:t>
            </a:r>
            <a:r>
              <a:rPr lang="ko-KR" altLang="en-US" dirty="0" smtClean="0">
                <a:solidFill>
                  <a:schemeClr val="tx1"/>
                </a:solidFill>
              </a:rPr>
              <a:t>검색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tx1"/>
                </a:solidFill>
              </a:rPr>
              <a:t>연관어</a:t>
            </a:r>
            <a:r>
              <a:rPr lang="ko-KR" altLang="en-US" dirty="0">
                <a:solidFill>
                  <a:schemeClr val="tx1"/>
                </a:solidFill>
              </a:rPr>
              <a:t> 시각화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tx1"/>
                </a:solidFill>
              </a:rPr>
              <a:t>검색량</a:t>
            </a:r>
            <a:r>
              <a:rPr lang="ko-KR" altLang="en-US" dirty="0">
                <a:solidFill>
                  <a:schemeClr val="tx1"/>
                </a:solidFill>
              </a:rPr>
              <a:t> 시각화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실시간 </a:t>
            </a:r>
            <a:r>
              <a:rPr lang="ko-KR" altLang="en-US" dirty="0" err="1" smtClean="0">
                <a:solidFill>
                  <a:schemeClr val="tx1"/>
                </a:solidFill>
              </a:rPr>
              <a:t>블로그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77699" y="11583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뉴스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77698" y="39708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50972" y="39708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여행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50971" y="11324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음</a:t>
            </a:r>
            <a:r>
              <a:rPr lang="ko-KR" altLang="en-US" dirty="0"/>
              <a:t>식</a:t>
            </a:r>
          </a:p>
        </p:txBody>
      </p:sp>
    </p:spTree>
    <p:extLst>
      <p:ext uri="{BB962C8B-B14F-4D97-AF65-F5344CB8AC3E}">
        <p14:creationId xmlns:p14="http://schemas.microsoft.com/office/powerpoint/2010/main" val="116711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개발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담당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다이아몬드 1"/>
          <p:cNvSpPr>
            <a:spLocks noChangeAspect="1"/>
          </p:cNvSpPr>
          <p:nvPr/>
        </p:nvSpPr>
        <p:spPr>
          <a:xfrm>
            <a:off x="3687513" y="1631949"/>
            <a:ext cx="2733675" cy="2733675"/>
          </a:xfrm>
          <a:prstGeom prst="diamond">
            <a:avLst/>
          </a:prstGeom>
          <a:solidFill>
            <a:srgbClr val="45C4AC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/>
          </a:p>
        </p:txBody>
      </p:sp>
      <p:sp>
        <p:nvSpPr>
          <p:cNvPr id="6" name="다이아몬드 5"/>
          <p:cNvSpPr>
            <a:spLocks noChangeAspect="1"/>
          </p:cNvSpPr>
          <p:nvPr/>
        </p:nvSpPr>
        <p:spPr>
          <a:xfrm>
            <a:off x="2231775" y="3046411"/>
            <a:ext cx="2733675" cy="2733675"/>
          </a:xfrm>
          <a:prstGeom prst="diamond">
            <a:avLst/>
          </a:prstGeom>
          <a:solidFill>
            <a:srgbClr val="45C4AC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/>
          </a:p>
        </p:txBody>
      </p:sp>
      <p:sp>
        <p:nvSpPr>
          <p:cNvPr id="7" name="다이아몬드 6"/>
          <p:cNvSpPr>
            <a:spLocks noChangeAspect="1"/>
          </p:cNvSpPr>
          <p:nvPr/>
        </p:nvSpPr>
        <p:spPr>
          <a:xfrm>
            <a:off x="6633913" y="1666873"/>
            <a:ext cx="2733675" cy="2733675"/>
          </a:xfrm>
          <a:prstGeom prst="diamond">
            <a:avLst/>
          </a:prstGeom>
          <a:solidFill>
            <a:srgbClr val="45C4AC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/>
          </a:p>
        </p:txBody>
      </p:sp>
      <p:sp>
        <p:nvSpPr>
          <p:cNvPr id="8" name="다이아몬드 7"/>
          <p:cNvSpPr>
            <a:spLocks noChangeAspect="1"/>
          </p:cNvSpPr>
          <p:nvPr/>
        </p:nvSpPr>
        <p:spPr>
          <a:xfrm>
            <a:off x="5148013" y="3021010"/>
            <a:ext cx="2733675" cy="2733675"/>
          </a:xfrm>
          <a:prstGeom prst="diamond">
            <a:avLst/>
          </a:prstGeom>
          <a:solidFill>
            <a:srgbClr val="45C4AC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/>
          </a:p>
        </p:txBody>
      </p:sp>
      <p:sp>
        <p:nvSpPr>
          <p:cNvPr id="9" name="다이아몬드 8"/>
          <p:cNvSpPr>
            <a:spLocks noChangeAspect="1"/>
          </p:cNvSpPr>
          <p:nvPr/>
        </p:nvSpPr>
        <p:spPr>
          <a:xfrm>
            <a:off x="8084387" y="3059110"/>
            <a:ext cx="2733675" cy="2733675"/>
          </a:xfrm>
          <a:prstGeom prst="diamond">
            <a:avLst/>
          </a:prstGeom>
          <a:solidFill>
            <a:srgbClr val="45C4AC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/>
          </a:p>
        </p:txBody>
      </p:sp>
      <p:sp>
        <p:nvSpPr>
          <p:cNvPr id="3" name="TextBox 2"/>
          <p:cNvSpPr txBox="1"/>
          <p:nvPr/>
        </p:nvSpPr>
        <p:spPr>
          <a:xfrm>
            <a:off x="7261769" y="2360136"/>
            <a:ext cx="14779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PM</a:t>
            </a:r>
          </a:p>
          <a:p>
            <a:pPr algn="ctr"/>
            <a:r>
              <a:rPr lang="ko-KR" altLang="en-US" sz="2000" b="1" dirty="0" smtClean="0"/>
              <a:t>김동현</a:t>
            </a:r>
            <a:endParaRPr lang="en-US" altLang="ko-KR" sz="2000" b="1" dirty="0" smtClean="0"/>
          </a:p>
          <a:p>
            <a:pPr algn="ctr"/>
            <a:endParaRPr lang="en-US" altLang="ko-KR" sz="2000" b="1" dirty="0" smtClean="0"/>
          </a:p>
          <a:p>
            <a:pPr algn="ctr"/>
            <a:endParaRPr lang="en-US" altLang="ko-KR" sz="2000" b="1" dirty="0"/>
          </a:p>
          <a:p>
            <a:pPr algn="ctr"/>
            <a:r>
              <a:rPr lang="en-US" altLang="ko-KR" sz="2000" b="1" dirty="0" smtClean="0"/>
              <a:t>Culture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13768" y="2284968"/>
            <a:ext cx="17171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팀장 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박현철</a:t>
            </a:r>
            <a:endParaRPr lang="en-US" altLang="ko-KR" sz="2000" b="1" dirty="0" smtClean="0"/>
          </a:p>
          <a:p>
            <a:pPr algn="ctr"/>
            <a:endParaRPr lang="en-US" altLang="ko-KR" sz="2000" b="1" dirty="0" smtClean="0"/>
          </a:p>
          <a:p>
            <a:pPr algn="ctr"/>
            <a:endParaRPr lang="en-US" altLang="ko-KR" sz="2000" b="1" dirty="0" smtClean="0"/>
          </a:p>
          <a:p>
            <a:pPr algn="ctr"/>
            <a:r>
              <a:rPr lang="en-US" altLang="ko-KR" sz="2000" b="1" dirty="0" smtClean="0"/>
              <a:t>Food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3468" y="3707368"/>
            <a:ext cx="17298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서기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 김재원</a:t>
            </a:r>
            <a:endParaRPr lang="en-US" altLang="ko-KR" sz="2000" b="1" dirty="0" smtClean="0"/>
          </a:p>
          <a:p>
            <a:pPr algn="ctr"/>
            <a:endParaRPr lang="en-US" altLang="ko-KR" sz="2000" b="1" dirty="0" smtClean="0"/>
          </a:p>
          <a:p>
            <a:pPr algn="ctr"/>
            <a:endParaRPr lang="en-US" altLang="ko-KR" sz="2000" b="1" dirty="0"/>
          </a:p>
          <a:p>
            <a:pPr algn="ctr"/>
            <a:r>
              <a:rPr lang="en-US" altLang="ko-KR" sz="2000" b="1" dirty="0"/>
              <a:t>T</a:t>
            </a:r>
            <a:r>
              <a:rPr lang="en-US" altLang="ko-KR" sz="2000" b="1" dirty="0" smtClean="0"/>
              <a:t>ravel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46932" y="3661370"/>
            <a:ext cx="14779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PL</a:t>
            </a:r>
          </a:p>
          <a:p>
            <a:pPr algn="ctr"/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박현태</a:t>
            </a:r>
            <a:endParaRPr lang="en-US" altLang="ko-KR" sz="2000" b="1" dirty="0" smtClean="0"/>
          </a:p>
          <a:p>
            <a:pPr algn="ctr"/>
            <a:endParaRPr lang="en-US" altLang="ko-KR" sz="2000" b="1" dirty="0" smtClean="0"/>
          </a:p>
          <a:p>
            <a:pPr algn="ctr"/>
            <a:endParaRPr lang="en-US" altLang="ko-KR" sz="2000" b="1" dirty="0"/>
          </a:p>
          <a:p>
            <a:pPr algn="ctr"/>
            <a:r>
              <a:rPr lang="en-US" altLang="ko-KR" sz="2000" b="1" dirty="0" smtClean="0"/>
              <a:t>News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96654" y="3470014"/>
            <a:ext cx="21196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공통</a:t>
            </a:r>
            <a:endParaRPr lang="en-US" altLang="ko-KR" sz="2000" b="1" dirty="0" smtClean="0"/>
          </a:p>
          <a:p>
            <a:pPr algn="ctr"/>
            <a:endParaRPr lang="en-US" altLang="ko-KR" sz="2000" b="1" dirty="0" smtClean="0"/>
          </a:p>
          <a:p>
            <a:pPr algn="ctr"/>
            <a:endParaRPr lang="en-US" altLang="ko-KR" sz="2000" b="1" dirty="0"/>
          </a:p>
          <a:p>
            <a:pPr algn="ctr"/>
            <a:r>
              <a:rPr lang="en-US" altLang="ko-KR" sz="2000" b="1" dirty="0" smtClean="0"/>
              <a:t>Member</a:t>
            </a:r>
          </a:p>
        </p:txBody>
      </p:sp>
    </p:spTree>
    <p:extLst>
      <p:ext uri="{BB962C8B-B14F-4D97-AF65-F5344CB8AC3E}">
        <p14:creationId xmlns:p14="http://schemas.microsoft.com/office/powerpoint/2010/main" val="255438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 일정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내용 개체 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4048525"/>
              </p:ext>
            </p:extLst>
          </p:nvPr>
        </p:nvGraphicFramePr>
        <p:xfrm>
          <a:off x="1131246" y="1035243"/>
          <a:ext cx="10540055" cy="540365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46429"/>
                <a:gridCol w="705613"/>
                <a:gridCol w="578831"/>
                <a:gridCol w="457365"/>
                <a:gridCol w="578831"/>
                <a:gridCol w="578831"/>
                <a:gridCol w="578831"/>
                <a:gridCol w="578831"/>
                <a:gridCol w="578831"/>
                <a:gridCol w="578831"/>
                <a:gridCol w="578831"/>
              </a:tblGrid>
              <a:tr h="45383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186978" marR="186978">
                    <a:solidFill>
                      <a:srgbClr val="45C4AC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– 4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일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6978" marR="186978">
                    <a:solidFill>
                      <a:srgbClr val="45C4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186978" marR="186978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186978" marR="186978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186978" marR="186978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86978" marR="186978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86978" marR="186978">
                    <a:solidFill>
                      <a:srgbClr val="FF676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86978" marR="186978">
                    <a:solidFill>
                      <a:srgbClr val="FF6766"/>
                    </a:solidFill>
                  </a:tcPr>
                </a:tc>
              </a:tr>
              <a:tr h="535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86978" marR="186978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월 중순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~3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일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55B4C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186978" marR="186978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186978" marR="186978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23~4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일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55B4C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0" marR="0" marT="0" marB="0" anchor="ctr"/>
                </a:tc>
              </a:tr>
              <a:tr h="546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분석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요구사항정의서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6978" marR="186978">
                    <a:solidFill>
                      <a:srgbClr val="55B4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D43F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D43F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D43F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0"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0"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0"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0"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</a:tr>
              <a:tr h="546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설계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테이블정의서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6978" marR="186978">
                    <a:solidFill>
                      <a:srgbClr val="55B4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D43F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D43F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0"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solidFill>
                      <a:srgbClr val="D43F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</a:tr>
              <a:tr h="546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모델링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6978" marR="186978">
                    <a:solidFill>
                      <a:srgbClr val="55B4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D43F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D43F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D43F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</a:tr>
              <a:tr h="546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문화 </a:t>
                      </a:r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트렌드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6978" marR="186978">
                    <a:solidFill>
                      <a:srgbClr val="55B4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</a:tr>
              <a:tr h="5468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뉴스 </a:t>
                      </a:r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트렌드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6978" marR="186978">
                    <a:solidFill>
                      <a:srgbClr val="55B4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</a:tr>
              <a:tr h="560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음식 </a:t>
                      </a:r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트렌드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6978" marR="186978">
                    <a:solidFill>
                      <a:srgbClr val="55B4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</a:tr>
              <a:tr h="560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여행 </a:t>
                      </a:r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트렌드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6978" marR="186978">
                    <a:solidFill>
                      <a:srgbClr val="55B4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</a:tr>
              <a:tr h="560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회원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6978" marR="186978">
                    <a:solidFill>
                      <a:srgbClr val="55B4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45C4A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47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사용 리소스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Picture 4" descr="tomca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594" y="1825625"/>
            <a:ext cx="259228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hape 198"/>
          <p:cNvPicPr preferRelativeResize="0"/>
          <p:nvPr/>
        </p:nvPicPr>
        <p:blipFill rotWithShape="1">
          <a:blip r:embed="rId3">
            <a:alphaModFix/>
          </a:blip>
          <a:srcRect l="7620" r="5678" b="8475"/>
          <a:stretch/>
        </p:blipFill>
        <p:spPr>
          <a:xfrm>
            <a:off x="5334201" y="1575500"/>
            <a:ext cx="1476243" cy="9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3634" y="4540043"/>
            <a:ext cx="1605276" cy="9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9901" y="4673755"/>
            <a:ext cx="1345725" cy="134572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0" name="Shape 197"/>
          <p:cNvPicPr preferRelativeResize="0"/>
          <p:nvPr/>
        </p:nvPicPr>
        <p:blipFill rotWithShape="1">
          <a:blip r:embed="rId6">
            <a:alphaModFix/>
          </a:blip>
          <a:srcRect l="13828" t="6121" r="5772" b="5804"/>
          <a:stretch/>
        </p:blipFill>
        <p:spPr>
          <a:xfrm>
            <a:off x="2004100" y="3404256"/>
            <a:ext cx="874038" cy="9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201"/>
          <p:cNvPicPr preferRelativeResize="0"/>
          <p:nvPr/>
        </p:nvPicPr>
        <p:blipFill rotWithShape="1">
          <a:blip r:embed="rId7">
            <a:alphaModFix/>
          </a:blip>
          <a:srcRect l="17184" t="8757" r="12069" b="8467"/>
          <a:stretch/>
        </p:blipFill>
        <p:spPr>
          <a:xfrm>
            <a:off x="3441940" y="4835293"/>
            <a:ext cx="874025" cy="10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63634" y="1784722"/>
            <a:ext cx="966900" cy="93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1" name="Picture 3" descr="C:\Users\hong\Desktop\pdfTest\아나콘다 마크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272" y="2432845"/>
            <a:ext cx="2900272" cy="145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hong\Desktop\pdfTest\스프링 마크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82" y="2713117"/>
            <a:ext cx="339725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ong\Desktop\sv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4909075"/>
            <a:ext cx="1012678" cy="87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31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1773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참고사이트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04" y="1695435"/>
            <a:ext cx="4195455" cy="9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304" y="3354283"/>
            <a:ext cx="6535063" cy="14956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20" y="1657350"/>
            <a:ext cx="4537180" cy="12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9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1583" y="208645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및 테이블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6" name="Picture 4" descr="D:\workspace\spring\brandproject\src\main\webapp\projectword\스키마 논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150" y="886311"/>
            <a:ext cx="6658731" cy="5705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09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1583" y="208645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및 테이블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482" name="Picture 2" descr="D:\workspace\spring\brandproject\src\main\webapp\projectword\스키마 물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60" y="701705"/>
            <a:ext cx="6408958" cy="605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05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76388" y="495298"/>
            <a:ext cx="2787973" cy="540002"/>
            <a:chOff x="4707075" y="1625598"/>
            <a:chExt cx="2787973" cy="540002"/>
          </a:xfrm>
          <a:gradFill>
            <a:gsLst>
              <a:gs pos="0">
                <a:srgbClr val="55B4C8"/>
              </a:gs>
              <a:gs pos="100000">
                <a:srgbClr val="45C4AC"/>
              </a:gs>
            </a:gsLst>
            <a:lin ang="5400000" scaled="1"/>
          </a:gradFill>
        </p:grpSpPr>
        <p:sp>
          <p:nvSpPr>
            <p:cNvPr id="3" name="타원 2"/>
            <p:cNvSpPr/>
            <p:nvPr/>
          </p:nvSpPr>
          <p:spPr>
            <a:xfrm>
              <a:off x="4707075" y="1625600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955048" y="1625598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977075" y="1625599"/>
              <a:ext cx="2247973" cy="54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목차</a:t>
              </a:r>
              <a:endParaRPr lang="ko-KR" altLang="en-US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82292" y="1908628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00A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주제 </a:t>
            </a:r>
            <a:r>
              <a:rPr lang="en-US" altLang="ko-KR" b="1" dirty="0" smtClean="0">
                <a:solidFill>
                  <a:srgbClr val="000A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b="1" dirty="0" smtClean="0">
                <a:solidFill>
                  <a:srgbClr val="000A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목적</a:t>
            </a:r>
            <a:endParaRPr lang="ko-KR" altLang="en-US" b="1" dirty="0">
              <a:solidFill>
                <a:srgbClr val="000A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2292" y="2542888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 내용 및 요구사항 정의서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2292" y="311405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 담당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292" y="374905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 일정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2292" y="438405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사용 리소스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59781" y="1696972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59781" y="2331972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59781" y="2966972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59781" y="3601972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59781" y="4236972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59781" y="4871972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26238" y="190862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rgbClr val="000A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01</a:t>
            </a:r>
            <a:endParaRPr lang="ko-KR" altLang="en-US" b="1" dirty="0">
              <a:solidFill>
                <a:srgbClr val="000A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26238" y="254288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26238" y="31140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26238" y="374905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26238" y="438405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05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rgbClr val="21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25237" y="190862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00A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참고 사이트</a:t>
            </a:r>
            <a:endParaRPr lang="ko-KR" altLang="en-US" b="1" dirty="0">
              <a:solidFill>
                <a:srgbClr val="000A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14578" y="2542888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및 테이블 정의서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22455" y="3114056"/>
            <a:ext cx="17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흐름도 및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MVC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16906" y="3749055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화면 구현 및 시연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24276" y="438405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핵심 코드 및 오류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639158" y="1696972"/>
            <a:ext cx="41543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639158" y="2331972"/>
            <a:ext cx="41543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639158" y="2966972"/>
            <a:ext cx="41543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639158" y="3601972"/>
            <a:ext cx="41543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639158" y="4236972"/>
            <a:ext cx="41543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639158" y="4871972"/>
            <a:ext cx="41543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213298" y="190862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rgbClr val="000A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06</a:t>
            </a:r>
            <a:endParaRPr lang="ko-KR" altLang="en-US" b="1" dirty="0">
              <a:solidFill>
                <a:srgbClr val="000A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213138" y="254288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07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13138" y="31140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08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209770" y="374905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09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13138" y="438405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25237" y="501555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 소감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09770" y="5015550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07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297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및 테이블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12579"/>
              </p:ext>
            </p:extLst>
          </p:nvPr>
        </p:nvGraphicFramePr>
        <p:xfrm>
          <a:off x="1077645" y="920172"/>
          <a:ext cx="10746054" cy="5926271"/>
        </p:xfrm>
        <a:graphic>
          <a:graphicData uri="http://schemas.openxmlformats.org/drawingml/2006/table">
            <a:tbl>
              <a:tblPr/>
              <a:tblGrid>
                <a:gridCol w="1828787"/>
                <a:gridCol w="1966266"/>
                <a:gridCol w="1427780"/>
                <a:gridCol w="1094349"/>
                <a:gridCol w="551837"/>
                <a:gridCol w="1140956"/>
                <a:gridCol w="427855"/>
                <a:gridCol w="2308224"/>
              </a:tblGrid>
              <a:tr h="303928"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정의서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39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업무영역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문화 연관어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작성일자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2020-03-30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김동현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9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문화 연관어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cultureReWord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9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설명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문화에 대한 주제어로 검색하는 단어의 연관단어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39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타입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길이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NN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PK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FK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비고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번호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number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cultureReWord</a:t>
                      </a:r>
                      <a:r>
                        <a:rPr lang="en-US" altLang="ko-KR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_seq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9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9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단어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9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단어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2~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word2~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9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단어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word30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4622" marR="14622" marT="4043" marB="4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2686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TABLE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cultureReWord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 NUMBER CONSTRAINT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cultureReWord_no_pk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PRIMARY KEY,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 VARCHAR2(300) NOT NULL,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word1 VARCHAR2(300) NOT NULL,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word2 VARCHAR2(300) NOT NULL,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~~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word30 VARCHAR2(300) NOT NULL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SEQUENCE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cultureReWord_seq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622" marR="14622" marT="4043" marB="404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09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297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및 테이블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919643"/>
              </p:ext>
            </p:extLst>
          </p:nvPr>
        </p:nvGraphicFramePr>
        <p:xfrm>
          <a:off x="1003301" y="1028703"/>
          <a:ext cx="10706100" cy="5847530"/>
        </p:xfrm>
        <a:graphic>
          <a:graphicData uri="http://schemas.openxmlformats.org/drawingml/2006/table">
            <a:tbl>
              <a:tblPr/>
              <a:tblGrid>
                <a:gridCol w="1821986"/>
                <a:gridCol w="1958957"/>
                <a:gridCol w="1422472"/>
                <a:gridCol w="791645"/>
                <a:gridCol w="609511"/>
                <a:gridCol w="1196438"/>
                <a:gridCol w="474227"/>
                <a:gridCol w="2430864"/>
              </a:tblGrid>
              <a:tr h="310333"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02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업무영역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문화 트렌드관리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작성일자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2020-03-30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김동현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2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문화 검색 트렌드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cultureSearchTrend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2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문화에 대한 주제어로 검색하는 단어에 대한 비율을 저장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13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타입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길이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번호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number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cultureSearchTrend_seq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시작일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startDate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종료일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endDate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timeUnit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주제어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관련어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keywords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data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2166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TABLE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cultureSearchTrend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 NUMBER CONSTRAINT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cultureSearchTrend_no_pk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PRIMARY KEY,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startDate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VARCHAR2(100) NOT NULL, --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조회 기간 시작 날짜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yyyy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-mm-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dd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형식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endDate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VARCHAR2(100) NOT NULL, --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조회 기간 종료 날짜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yyyy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-mm-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dd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형식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timeUnit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VARCHAR2(100) NOT NULL, --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구간 단위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 VARCHAR2(300) NOT NULL, --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주제어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keywords VARCHAR2(300)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data varchar2(4000 byte) 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SEQUENCE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cultureSearchTrend_seq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869" marR="45869" marT="12682" marB="1268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2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및 테이블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음식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189667"/>
              </p:ext>
            </p:extLst>
          </p:nvPr>
        </p:nvGraphicFramePr>
        <p:xfrm>
          <a:off x="1002089" y="1067502"/>
          <a:ext cx="10849811" cy="5099213"/>
        </p:xfrm>
        <a:graphic>
          <a:graphicData uri="http://schemas.openxmlformats.org/drawingml/2006/table">
            <a:tbl>
              <a:tblPr/>
              <a:tblGrid>
                <a:gridCol w="1699002"/>
                <a:gridCol w="2727412"/>
                <a:gridCol w="1424757"/>
                <a:gridCol w="934173"/>
                <a:gridCol w="681246"/>
                <a:gridCol w="739150"/>
                <a:gridCol w="670829"/>
                <a:gridCol w="1973242"/>
              </a:tblGrid>
              <a:tr h="366000"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정의서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98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업무영역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음식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연관어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시스템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작성일자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2020-03-30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박현철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3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음식연관어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foodreword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3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설명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음식 연관어 검색에 필요한 데이터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03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타입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길이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NN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PK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FK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비고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8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글번호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number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foodreword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_seq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제목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연관어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1~10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word1~10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3350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table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foodReWord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 NUMBER CONSTRAINT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foodReWord_no_pk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PRIMARY KEY,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 VARCHAR2(300) NOT NULL,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word1~10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VARCHAR2(300) NOT NULL,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sequence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foodreword_seq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748213" y="1530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07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및 테이블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음식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488815"/>
              </p:ext>
            </p:extLst>
          </p:nvPr>
        </p:nvGraphicFramePr>
        <p:xfrm>
          <a:off x="956420" y="959914"/>
          <a:ext cx="10921815" cy="5749893"/>
        </p:xfrm>
        <a:graphic>
          <a:graphicData uri="http://schemas.openxmlformats.org/drawingml/2006/table">
            <a:tbl>
              <a:tblPr/>
              <a:tblGrid>
                <a:gridCol w="1710274"/>
                <a:gridCol w="2745512"/>
                <a:gridCol w="1434213"/>
                <a:gridCol w="940370"/>
                <a:gridCol w="685769"/>
                <a:gridCol w="744055"/>
                <a:gridCol w="675282"/>
                <a:gridCol w="1986340"/>
              </a:tblGrid>
              <a:tr h="379557"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03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업무영역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음식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트렌드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시스템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작성일자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2020-03-30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박현철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음식트렌드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foodSearchTrend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음식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트렌드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검색에 필요한 데이터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5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타입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길이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0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글번호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number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foodSearch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Trend_seq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시작일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startDate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종료일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endDate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시간 단위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timeUnit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주제어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keywords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데이터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data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6470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TABLE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foodSearchTrend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 NUMBER CONSTRAINT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foodSearchTrend_no_pk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PRIMARY KEY,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startDate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VARCHAR2(100) NOT NULL,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endDate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VARCHAR2(100) NOT NULL,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timeUnit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VARCHAR2(100)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 VARCHAR2(300) NOT NULL,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keywords VARCHAR2(300)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data varchar2(4000 byte) NOT </a:t>
                      </a: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);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sequence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foodSearchTrend_seq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632" marR="37632" marT="10404" marB="104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443413" y="15509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07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297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및 테이블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뉴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스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481443"/>
              </p:ext>
            </p:extLst>
          </p:nvPr>
        </p:nvGraphicFramePr>
        <p:xfrm>
          <a:off x="1009549" y="923967"/>
          <a:ext cx="10903051" cy="5929260"/>
        </p:xfrm>
        <a:graphic>
          <a:graphicData uri="http://schemas.openxmlformats.org/drawingml/2006/table">
            <a:tbl>
              <a:tblPr/>
              <a:tblGrid>
                <a:gridCol w="1765079"/>
                <a:gridCol w="2586658"/>
                <a:gridCol w="1354291"/>
                <a:gridCol w="932859"/>
                <a:gridCol w="680294"/>
                <a:gridCol w="738113"/>
                <a:gridCol w="669891"/>
                <a:gridCol w="2175866"/>
              </a:tblGrid>
              <a:tr h="232305"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23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업무영역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news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시스템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작성일자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2020-03-23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박현태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3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NEWSREWORD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3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검색어에 대한 연관검색어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23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타입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길이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검색번호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number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newsreword_seq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6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7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8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9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연관검색어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9526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table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newsreword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 number primary key,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 varchar2(300 byte)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word1~10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varchar2(300 byte) not null</a:t>
                      </a: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endParaRPr lang="en-US" sz="1000" kern="0" spc="0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sequence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newsreword_seq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247" marR="32247" marT="8915" marB="891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670425" y="15954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07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및 테이블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뉴스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905896"/>
              </p:ext>
            </p:extLst>
          </p:nvPr>
        </p:nvGraphicFramePr>
        <p:xfrm>
          <a:off x="940014" y="922604"/>
          <a:ext cx="11042436" cy="5857407"/>
        </p:xfrm>
        <a:graphic>
          <a:graphicData uri="http://schemas.openxmlformats.org/drawingml/2006/table">
            <a:tbl>
              <a:tblPr/>
              <a:tblGrid>
                <a:gridCol w="1666981"/>
                <a:gridCol w="2508152"/>
                <a:gridCol w="1386593"/>
                <a:gridCol w="955110"/>
                <a:gridCol w="696518"/>
                <a:gridCol w="755716"/>
                <a:gridCol w="685865"/>
                <a:gridCol w="2387501"/>
              </a:tblGrid>
              <a:tr h="344925"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업무영역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작성일자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2020-03-23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박현태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8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조건별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newssearchtrend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8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조건에 따른 검색어의 검색량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DATA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78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타입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길이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테이블번호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number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newssearchtrend_seq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시작일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startDate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종료일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endDate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timeUnit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주제어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keywords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data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6702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table </a:t>
                      </a:r>
                      <a:r>
                        <a:rPr 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newssearchtrend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 number primary key,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startDate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varchar2(100 byte)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endDate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varchar2(100 byte)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timeUnit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varchr2(100 byte)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 varchar2(300 byte)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keywords varchar2(300 byte)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data varchar2(4000 byte) not </a:t>
                      </a: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sequence </a:t>
                      </a:r>
                      <a:r>
                        <a:rPr 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newssearchtrend_seq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470400" y="10239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07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및 테이블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여행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010773"/>
              </p:ext>
            </p:extLst>
          </p:nvPr>
        </p:nvGraphicFramePr>
        <p:xfrm>
          <a:off x="1002089" y="1067502"/>
          <a:ext cx="10849811" cy="4816842"/>
        </p:xfrm>
        <a:graphic>
          <a:graphicData uri="http://schemas.openxmlformats.org/drawingml/2006/table">
            <a:tbl>
              <a:tblPr/>
              <a:tblGrid>
                <a:gridCol w="1699002"/>
                <a:gridCol w="2727412"/>
                <a:gridCol w="1424757"/>
                <a:gridCol w="934173"/>
                <a:gridCol w="681246"/>
                <a:gridCol w="739150"/>
                <a:gridCol w="670829"/>
                <a:gridCol w="1973242"/>
              </a:tblGrid>
              <a:tr h="366000"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정의서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98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업무영역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여행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연관어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검색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시스템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작성일자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2020-03-30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김재원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3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여행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연관어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 smtClean="0">
                          <a:solidFill>
                            <a:srgbClr val="000000"/>
                          </a:solidFill>
                          <a:effectLst/>
                        </a:rPr>
                        <a:t>travelReWord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3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설명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여행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연관어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검색에 필요한 데이터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03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타입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길이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NN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PK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FK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비고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8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글번호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number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travelreword_seq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제목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연관어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1~30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word1~30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3350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table </a:t>
                      </a:r>
                      <a:r>
                        <a:rPr lang="en-US" altLang="ko-KR" sz="1200" kern="0" spc="0" dirty="0" err="1" smtClean="0">
                          <a:solidFill>
                            <a:srgbClr val="000000"/>
                          </a:solidFill>
                          <a:effectLst/>
                        </a:rPr>
                        <a:t>travelReWord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 NUMBER CONSTRAINT </a:t>
                      </a:r>
                      <a:r>
                        <a:rPr lang="en-US" altLang="ko-KR" sz="1200" kern="0" spc="0" dirty="0" err="1" smtClean="0">
                          <a:solidFill>
                            <a:srgbClr val="000000"/>
                          </a:solidFill>
                          <a:effectLst/>
                        </a:rPr>
                        <a:t>travelReWord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_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no_pk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PRIMARY KEY,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 VARCHAR2(300) NOT NULL,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word1~30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VARCHAR2(300) NOT NULL,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);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sequence </a:t>
                      </a:r>
                      <a:r>
                        <a:rPr lang="en-US" altLang="ko-KR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travelreword_seq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684" marR="30684" marT="8483" marB="848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07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387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및 테이블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여행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70794"/>
              </p:ext>
            </p:extLst>
          </p:nvPr>
        </p:nvGraphicFramePr>
        <p:xfrm>
          <a:off x="940014" y="881956"/>
          <a:ext cx="11042436" cy="6009445"/>
        </p:xfrm>
        <a:graphic>
          <a:graphicData uri="http://schemas.openxmlformats.org/drawingml/2006/table">
            <a:tbl>
              <a:tblPr/>
              <a:tblGrid>
                <a:gridCol w="1666981"/>
                <a:gridCol w="2508152"/>
                <a:gridCol w="1386593"/>
                <a:gridCol w="955110"/>
                <a:gridCol w="696518"/>
                <a:gridCol w="755716"/>
                <a:gridCol w="685865"/>
                <a:gridCol w="2387501"/>
              </a:tblGrid>
              <a:tr h="344925"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업무영역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작성일자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2020-03-23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김재원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8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여행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</a:rPr>
                        <a:t>트렌드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 검색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travelSearchTrend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8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조건에 따른 검색어의 검색량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DATA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78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칼럼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타입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길이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테이블번호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number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travelsearchtrend_seq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시작일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startDate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종료일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endDate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timeUnit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주제어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keywords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6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data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4000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6702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table </a:t>
                      </a:r>
                      <a:r>
                        <a:rPr lang="en-US" altLang="ko-KR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travelSearchTrend</a:t>
                      </a: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no NUMBER CONSTRAINT </a:t>
                      </a:r>
                      <a:r>
                        <a:rPr lang="en-US" altLang="ko-KR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travelSearchTrend_no_pk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PRIMARY KEY,</a:t>
                      </a:r>
                      <a:endParaRPr lang="en-US" altLang="ko-KR" sz="10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startDate</a:t>
                      </a: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varchar2(100 byte)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endDate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varchar2(100 byte)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timeUnit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varchr2(100 byte)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title varchar2(300 byte)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keywords varchar2(300 byte) not null,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data varchar2(4000 byte) not </a:t>
                      </a: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create sequence </a:t>
                      </a:r>
                      <a:r>
                        <a:rPr lang="en-US" altLang="ko-KR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travelsearchtrend_seq</a:t>
                      </a: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786" marR="36786" marT="10170" marB="1017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07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2378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8. MVC (ex: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26" name="꺾인 연결선 25"/>
          <p:cNvCxnSpPr>
            <a:endCxn id="43" idx="0"/>
          </p:cNvCxnSpPr>
          <p:nvPr/>
        </p:nvCxnSpPr>
        <p:spPr>
          <a:xfrm>
            <a:off x="5737095" y="3121741"/>
            <a:ext cx="1733146" cy="1715534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130977" y="1914638"/>
            <a:ext cx="2714094" cy="2692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Filter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8" name="꺾인 연결선 27"/>
          <p:cNvCxnSpPr>
            <a:stCxn id="29" idx="3"/>
            <a:endCxn id="34" idx="2"/>
          </p:cNvCxnSpPr>
          <p:nvPr/>
        </p:nvCxnSpPr>
        <p:spPr>
          <a:xfrm flipV="1">
            <a:off x="4888097" y="1125950"/>
            <a:ext cx="1506451" cy="193782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2871873" y="2739386"/>
            <a:ext cx="2016224" cy="6487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DispacherSerlet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(FrontController)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032002" y="234455"/>
            <a:ext cx="1728192" cy="57606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web.xml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13525" y="120462"/>
            <a:ext cx="283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/ - </a:t>
            </a:r>
            <a:r>
              <a:rPr lang="ko-KR" altLang="en-US" sz="1400" b="1" dirty="0" smtClean="0"/>
              <a:t>모든 </a:t>
            </a:r>
            <a:r>
              <a:rPr lang="en-US" altLang="ko-KR" sz="1400" b="1" dirty="0" smtClean="0"/>
              <a:t>URL : </a:t>
            </a:r>
            <a:r>
              <a:rPr lang="en-US" altLang="ko-KR" sz="1400" b="1" dirty="0" err="1" smtClean="0"/>
              <a:t>DispacherServlet</a:t>
            </a:r>
            <a:endParaRPr lang="ko-KR" altLang="en-US" sz="1400" b="1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46329" y="1975307"/>
            <a:ext cx="165618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Tomcat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>
            <a:stCxn id="30" idx="4"/>
            <a:endCxn id="32" idx="0"/>
          </p:cNvCxnSpPr>
          <p:nvPr/>
        </p:nvCxnSpPr>
        <p:spPr>
          <a:xfrm flipH="1">
            <a:off x="3274421" y="810519"/>
            <a:ext cx="2621677" cy="11647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732347" y="81817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참고해서 실행</a:t>
            </a:r>
            <a:endParaRPr lang="ko-KR" altLang="en-US" sz="1400" b="1" dirty="0"/>
          </a:p>
        </p:txBody>
      </p:sp>
      <p:sp>
        <p:nvSpPr>
          <p:cNvPr id="35" name="타원 34"/>
          <p:cNvSpPr/>
          <p:nvPr/>
        </p:nvSpPr>
        <p:spPr>
          <a:xfrm>
            <a:off x="1137176" y="918227"/>
            <a:ext cx="1440160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사용자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6" name="꺾인 연결선 35"/>
          <p:cNvCxnSpPr>
            <a:stCxn id="35" idx="4"/>
            <a:endCxn id="32" idx="1"/>
          </p:cNvCxnSpPr>
          <p:nvPr/>
        </p:nvCxnSpPr>
        <p:spPr>
          <a:xfrm rot="16200000" flipH="1">
            <a:off x="1785270" y="1566276"/>
            <a:ext cx="733044" cy="589073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37176" y="1940381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1.URL </a:t>
            </a:r>
            <a:r>
              <a:rPr lang="ko-KR" altLang="en-US" sz="1400" b="1" dirty="0" smtClean="0"/>
              <a:t>요청</a:t>
            </a:r>
            <a:endParaRPr lang="ko-KR" altLang="en-US" sz="1400" b="1" dirty="0"/>
          </a:p>
        </p:txBody>
      </p:sp>
      <p:cxnSp>
        <p:nvCxnSpPr>
          <p:cNvPr id="38" name="꺾인 연결선 37"/>
          <p:cNvCxnSpPr>
            <a:stCxn id="32" idx="2"/>
            <a:endCxn id="29" idx="0"/>
          </p:cNvCxnSpPr>
          <p:nvPr/>
        </p:nvCxnSpPr>
        <p:spPr>
          <a:xfrm rot="16200000" flipH="1">
            <a:off x="3447192" y="2306592"/>
            <a:ext cx="260023" cy="605564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7359105" y="2862003"/>
            <a:ext cx="1944216" cy="7573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HandlerMapping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40" name="꺾인 연결선 39"/>
          <p:cNvCxnSpPr>
            <a:stCxn id="29" idx="3"/>
            <a:endCxn id="39" idx="1"/>
          </p:cNvCxnSpPr>
          <p:nvPr/>
        </p:nvCxnSpPr>
        <p:spPr>
          <a:xfrm>
            <a:off x="4888097" y="3063777"/>
            <a:ext cx="2471008" cy="176878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39" idx="2"/>
            <a:endCxn id="29" idx="3"/>
          </p:cNvCxnSpPr>
          <p:nvPr/>
        </p:nvCxnSpPr>
        <p:spPr>
          <a:xfrm rot="5400000" flipH="1">
            <a:off x="6331890" y="1619984"/>
            <a:ext cx="555529" cy="3443116"/>
          </a:xfrm>
          <a:prstGeom prst="bentConnector4">
            <a:avLst>
              <a:gd name="adj1" fmla="val -41150"/>
              <a:gd name="adj2" fmla="val 6411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233797" y="2609977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3.</a:t>
            </a:r>
            <a:r>
              <a:rPr lang="ko-KR" altLang="en-US" sz="1400" b="1" dirty="0" smtClean="0"/>
              <a:t>실행할 </a:t>
            </a:r>
            <a:r>
              <a:rPr lang="ko-KR" altLang="en-US" sz="1400" b="1" dirty="0" err="1" smtClean="0"/>
              <a:t>메서드</a:t>
            </a:r>
            <a:r>
              <a:rPr lang="ko-KR" altLang="en-US" sz="1400" b="1" dirty="0" smtClean="0"/>
              <a:t> 선택</a:t>
            </a:r>
            <a:endParaRPr lang="ko-KR" altLang="en-US" sz="1400" b="1" dirty="0"/>
          </a:p>
        </p:txBody>
      </p:sp>
      <p:sp>
        <p:nvSpPr>
          <p:cNvPr id="43" name="직사각형 42"/>
          <p:cNvSpPr/>
          <p:nvPr/>
        </p:nvSpPr>
        <p:spPr>
          <a:xfrm>
            <a:off x="6498133" y="4837275"/>
            <a:ext cx="1944216" cy="7573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HandlerAdaper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9453741" y="4067663"/>
            <a:ext cx="2369897" cy="15979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Controller.Method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CultureController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searchForm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earch()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et()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onnect()</a:t>
            </a:r>
          </a:p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readBody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45" name="꺾인 연결선 44"/>
          <p:cNvCxnSpPr>
            <a:stCxn id="43" idx="3"/>
            <a:endCxn id="44" idx="1"/>
          </p:cNvCxnSpPr>
          <p:nvPr/>
        </p:nvCxnSpPr>
        <p:spPr>
          <a:xfrm flipV="1">
            <a:off x="8442349" y="4866634"/>
            <a:ext cx="1011392" cy="349293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425723" y="4329159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4</a:t>
            </a:r>
            <a:r>
              <a:rPr lang="en-US" altLang="ko-KR" sz="1400" b="1" dirty="0" smtClean="0"/>
              <a:t>. Model </a:t>
            </a:r>
            <a:r>
              <a:rPr lang="ko-KR" altLang="en-US" sz="1400" b="1" dirty="0" smtClean="0"/>
              <a:t>전달 실행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:Request</a:t>
            </a:r>
            <a:r>
              <a:rPr lang="ko-KR" altLang="en-US" sz="1400" b="1" dirty="0" smtClean="0"/>
              <a:t>를 </a:t>
            </a:r>
            <a:r>
              <a:rPr lang="en-US" altLang="ko-KR" sz="1400" b="1" dirty="0" smtClean="0"/>
              <a:t>DI</a:t>
            </a:r>
            <a:endParaRPr lang="ko-KR" altLang="en-US" sz="1400" b="1" dirty="0"/>
          </a:p>
        </p:txBody>
      </p:sp>
      <p:cxnSp>
        <p:nvCxnSpPr>
          <p:cNvPr id="47" name="꺾인 연결선 46"/>
          <p:cNvCxnSpPr>
            <a:stCxn id="44" idx="2"/>
            <a:endCxn id="43" idx="2"/>
          </p:cNvCxnSpPr>
          <p:nvPr/>
        </p:nvCxnSpPr>
        <p:spPr>
          <a:xfrm rot="5400000" flipH="1">
            <a:off x="9018953" y="4045867"/>
            <a:ext cx="71026" cy="3168449"/>
          </a:xfrm>
          <a:prstGeom prst="bentConnector3">
            <a:avLst>
              <a:gd name="adj1" fmla="val -321854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43" idx="1"/>
            <a:endCxn id="29" idx="3"/>
          </p:cNvCxnSpPr>
          <p:nvPr/>
        </p:nvCxnSpPr>
        <p:spPr>
          <a:xfrm rot="10800000">
            <a:off x="4888097" y="3063777"/>
            <a:ext cx="1610036" cy="21521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1554459" y="5134274"/>
            <a:ext cx="1608678" cy="4777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search.jsp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g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raph.jsp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50" name="꺾인 연결선 49"/>
          <p:cNvCxnSpPr>
            <a:stCxn id="51" idx="1"/>
            <a:endCxn id="49" idx="0"/>
          </p:cNvCxnSpPr>
          <p:nvPr/>
        </p:nvCxnSpPr>
        <p:spPr>
          <a:xfrm rot="10800000" flipV="1">
            <a:off x="2358798" y="3397576"/>
            <a:ext cx="1829614" cy="173669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188412" y="3135967"/>
            <a:ext cx="1082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2. Request</a:t>
            </a:r>
          </a:p>
          <a:p>
            <a:r>
              <a:rPr lang="ko-KR" altLang="en-US" sz="1400" b="1" dirty="0" smtClean="0"/>
              <a:t>전</a:t>
            </a:r>
            <a:r>
              <a:rPr lang="ko-KR" altLang="en-US" sz="1400" b="1" dirty="0"/>
              <a:t>달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40955" y="4093526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Request</a:t>
            </a:r>
          </a:p>
          <a:p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데이터 포함</a:t>
            </a:r>
            <a:endParaRPr lang="ko-KR" altLang="en-US" sz="1400" b="1" dirty="0"/>
          </a:p>
        </p:txBody>
      </p:sp>
      <p:cxnSp>
        <p:nvCxnSpPr>
          <p:cNvPr id="53" name="꺾인 연결선 52"/>
          <p:cNvCxnSpPr>
            <a:stCxn id="49" idx="1"/>
            <a:endCxn id="29" idx="1"/>
          </p:cNvCxnSpPr>
          <p:nvPr/>
        </p:nvCxnSpPr>
        <p:spPr>
          <a:xfrm rot="10800000" flipH="1">
            <a:off x="1554459" y="3063778"/>
            <a:ext cx="1317414" cy="2309349"/>
          </a:xfrm>
          <a:prstGeom prst="bentConnector3">
            <a:avLst>
              <a:gd name="adj1" fmla="val -17352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233527" y="3895617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7</a:t>
            </a:r>
            <a:r>
              <a:rPr lang="en-US" altLang="ko-KR" sz="1400" b="1" dirty="0" smtClean="0"/>
              <a:t>. HTML</a:t>
            </a:r>
          </a:p>
          <a:p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문자열 출력</a:t>
            </a:r>
            <a:endParaRPr lang="ko-KR" altLang="en-US" sz="14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5086432" y="3513456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8. HTML</a:t>
            </a:r>
          </a:p>
          <a:p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문자열 출력</a:t>
            </a:r>
            <a:endParaRPr lang="ko-KR" altLang="en-US" sz="1400" b="1" dirty="0"/>
          </a:p>
        </p:txBody>
      </p:sp>
      <p:cxnSp>
        <p:nvCxnSpPr>
          <p:cNvPr id="56" name="꺾인 연결선 55"/>
          <p:cNvCxnSpPr>
            <a:stCxn id="32" idx="0"/>
            <a:endCxn id="35" idx="6"/>
          </p:cNvCxnSpPr>
          <p:nvPr/>
        </p:nvCxnSpPr>
        <p:spPr>
          <a:xfrm rot="16200000" flipV="1">
            <a:off x="2541355" y="1242240"/>
            <a:ext cx="769048" cy="697085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54409" y="1302405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9. HTML</a:t>
            </a:r>
          </a:p>
          <a:p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문자열 출력</a:t>
            </a:r>
            <a:endParaRPr lang="ko-KR" altLang="en-US" sz="1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8236166" y="5682864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5. Model : </a:t>
            </a:r>
            <a:r>
              <a:rPr lang="ko-KR" altLang="en-US" sz="1400" b="1" dirty="0" smtClean="0"/>
              <a:t>처리된 데이터 담기</a:t>
            </a:r>
            <a:endParaRPr lang="ko-KR" altLang="en-US" sz="14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6136792" y="1772264"/>
            <a:ext cx="2997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암호화</a:t>
            </a:r>
            <a:r>
              <a:rPr lang="en-US" altLang="ko-KR" sz="1400" b="1" dirty="0" smtClean="0"/>
              <a:t>/</a:t>
            </a:r>
            <a:r>
              <a:rPr lang="ko-KR" altLang="en-US" sz="1400" b="1" dirty="0" err="1" smtClean="0"/>
              <a:t>복호화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레이아웃</a:t>
            </a:r>
            <a:r>
              <a:rPr lang="en-US" altLang="ko-KR" sz="1400" b="1" dirty="0" smtClean="0"/>
              <a:t>:</a:t>
            </a:r>
            <a:r>
              <a:rPr lang="en-US" altLang="ko-KR" sz="1400" b="1" dirty="0" err="1" smtClean="0"/>
              <a:t>SiteMesh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한글처리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권한처리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로그처리 등</a:t>
            </a:r>
            <a:endParaRPr lang="ko-KR" altLang="en-US" sz="1400" b="1" dirty="0"/>
          </a:p>
        </p:txBody>
      </p:sp>
      <p:sp>
        <p:nvSpPr>
          <p:cNvPr id="60" name="직사각형 59"/>
          <p:cNvSpPr/>
          <p:nvPr/>
        </p:nvSpPr>
        <p:spPr>
          <a:xfrm>
            <a:off x="7417290" y="220040"/>
            <a:ext cx="2050119" cy="5904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root-Context.xml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servlet-Context.xml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1" name="십자형 60"/>
          <p:cNvSpPr/>
          <p:nvPr/>
        </p:nvSpPr>
        <p:spPr>
          <a:xfrm>
            <a:off x="6901421" y="326788"/>
            <a:ext cx="410821" cy="391397"/>
          </a:xfrm>
          <a:prstGeom prst="plus">
            <a:avLst>
              <a:gd name="adj" fmla="val 2976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975459" y="4837275"/>
            <a:ext cx="1944216" cy="6948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ViewResolver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:forward/redirect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63" name="꺾인 연결선 62"/>
          <p:cNvCxnSpPr>
            <a:endCxn id="62" idx="0"/>
          </p:cNvCxnSpPr>
          <p:nvPr/>
        </p:nvCxnSpPr>
        <p:spPr>
          <a:xfrm rot="16200000" flipH="1">
            <a:off x="4087024" y="3976732"/>
            <a:ext cx="1487496" cy="233590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1"/>
            <a:endCxn id="29" idx="2"/>
          </p:cNvCxnSpPr>
          <p:nvPr/>
        </p:nvCxnSpPr>
        <p:spPr>
          <a:xfrm rot="10800000">
            <a:off x="3879985" y="3388169"/>
            <a:ext cx="95474" cy="1796543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130418" y="4733177"/>
            <a:ext cx="1116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6. </a:t>
            </a:r>
            <a:r>
              <a:rPr lang="ko-KR" altLang="en-US" sz="1400" b="1" dirty="0" smtClean="0"/>
              <a:t>표시내용</a:t>
            </a:r>
            <a:endParaRPr lang="ko-KR" altLang="en-US" sz="1400" b="1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9437390" y="3085515"/>
            <a:ext cx="2356229" cy="60530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CultureServiceImpl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earch()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w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ord()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9453742" y="2227335"/>
            <a:ext cx="2356229" cy="55745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CultureMapper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search()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word()</a:t>
            </a:r>
          </a:p>
        </p:txBody>
      </p:sp>
      <p:cxnSp>
        <p:nvCxnSpPr>
          <p:cNvPr id="68" name="직선 화살표 연결선 67"/>
          <p:cNvCxnSpPr/>
          <p:nvPr/>
        </p:nvCxnSpPr>
        <p:spPr>
          <a:xfrm flipV="1">
            <a:off x="10869785" y="3735260"/>
            <a:ext cx="0" cy="3324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V="1">
            <a:off x="10869785" y="2785995"/>
            <a:ext cx="0" cy="323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10365729" y="2784788"/>
            <a:ext cx="0" cy="3485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10365729" y="3735259"/>
            <a:ext cx="0" cy="3324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951195" y="3513456"/>
            <a:ext cx="1289312" cy="29146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CultureService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9467409" y="1346170"/>
            <a:ext cx="2356229" cy="55745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CultureDTO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CultureWordDTO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74" name="직선 화살표 연결선 73"/>
          <p:cNvCxnSpPr/>
          <p:nvPr/>
        </p:nvCxnSpPr>
        <p:spPr>
          <a:xfrm flipV="1">
            <a:off x="10883452" y="1904830"/>
            <a:ext cx="0" cy="323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10379396" y="1903623"/>
            <a:ext cx="0" cy="3485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6" name="원통 75"/>
          <p:cNvSpPr/>
          <p:nvPr/>
        </p:nvSpPr>
        <p:spPr>
          <a:xfrm>
            <a:off x="9842032" y="216393"/>
            <a:ext cx="2139732" cy="750490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cultureSearchTrend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cutureReword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78" name="직선 화살표 연결선 77"/>
          <p:cNvCxnSpPr>
            <a:stCxn id="76" idx="3"/>
            <a:endCxn id="73" idx="0"/>
          </p:cNvCxnSpPr>
          <p:nvPr/>
        </p:nvCxnSpPr>
        <p:spPr>
          <a:xfrm flipH="1">
            <a:off x="10645524" y="966883"/>
            <a:ext cx="266374" cy="37928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8123312" y="6348577"/>
            <a:ext cx="1673187" cy="2720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n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aver_dataLab.py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710161" y="5964668"/>
            <a:ext cx="1725957" cy="2720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ulture_reword.py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202215" y="6348576"/>
            <a:ext cx="1494545" cy="2720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db_connect.py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898623" y="5856502"/>
            <a:ext cx="1347806" cy="7641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Webcrawling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API</a:t>
            </a:r>
          </a:p>
        </p:txBody>
      </p:sp>
      <p:cxnSp>
        <p:nvCxnSpPr>
          <p:cNvPr id="83" name="꺾인 연결선 82"/>
          <p:cNvCxnSpPr>
            <a:stCxn id="44" idx="2"/>
            <a:endCxn id="79" idx="3"/>
          </p:cNvCxnSpPr>
          <p:nvPr/>
        </p:nvCxnSpPr>
        <p:spPr>
          <a:xfrm rot="5400000">
            <a:off x="9808099" y="5654005"/>
            <a:ext cx="818992" cy="842191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stCxn id="80" idx="3"/>
            <a:endCxn id="44" idx="2"/>
          </p:cNvCxnSpPr>
          <p:nvPr/>
        </p:nvCxnSpPr>
        <p:spPr>
          <a:xfrm flipV="1">
            <a:off x="7436118" y="5665604"/>
            <a:ext cx="3202572" cy="435083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9" idx="1"/>
            <a:endCxn id="81" idx="3"/>
          </p:cNvCxnSpPr>
          <p:nvPr/>
        </p:nvCxnSpPr>
        <p:spPr>
          <a:xfrm flipH="1" flipV="1">
            <a:off x="7696760" y="6484595"/>
            <a:ext cx="426552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81" idx="1"/>
            <a:endCxn id="82" idx="3"/>
          </p:cNvCxnSpPr>
          <p:nvPr/>
        </p:nvCxnSpPr>
        <p:spPr>
          <a:xfrm flipH="1" flipV="1">
            <a:off x="5246429" y="6238558"/>
            <a:ext cx="955786" cy="2460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82" idx="3"/>
            <a:endCxn id="80" idx="1"/>
          </p:cNvCxnSpPr>
          <p:nvPr/>
        </p:nvCxnSpPr>
        <p:spPr>
          <a:xfrm flipV="1">
            <a:off x="5246429" y="6100687"/>
            <a:ext cx="463732" cy="1378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8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흐름도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518632" y="3874416"/>
            <a:ext cx="2162062" cy="558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search.do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591888" y="3215464"/>
            <a:ext cx="2722628" cy="658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</a:t>
            </a:r>
            <a:r>
              <a:rPr lang="en-US" altLang="ko-KR" b="1" dirty="0" smtClean="0">
                <a:solidFill>
                  <a:schemeClr val="tx1"/>
                </a:solidFill>
              </a:rPr>
              <a:t>raph.do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60600" y="1747227"/>
            <a:ext cx="1715937" cy="510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home.do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60363" y="1443754"/>
            <a:ext cx="110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일반회원</a:t>
            </a:r>
            <a:endParaRPr lang="ko-KR" altLang="en-US" b="1" dirty="0"/>
          </a:p>
        </p:txBody>
      </p:sp>
      <p:sp>
        <p:nvSpPr>
          <p:cNvPr id="17" name="원통 16"/>
          <p:cNvSpPr/>
          <p:nvPr/>
        </p:nvSpPr>
        <p:spPr>
          <a:xfrm>
            <a:off x="8967449" y="1554748"/>
            <a:ext cx="1347181" cy="838096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member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24" idx="3"/>
            <a:endCxn id="10" idx="4"/>
          </p:cNvCxnSpPr>
          <p:nvPr/>
        </p:nvCxnSpPr>
        <p:spPr>
          <a:xfrm flipV="1">
            <a:off x="9312352" y="3874416"/>
            <a:ext cx="640850" cy="251957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76537" y="2455361"/>
            <a:ext cx="289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로그인이</a:t>
            </a:r>
            <a:r>
              <a:rPr lang="ko-KR" altLang="en-US" b="1" dirty="0" smtClean="0"/>
              <a:t> 안되어있을 경우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352973" y="5702554"/>
            <a:ext cx="2670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 단어 입력 후 검색 클릭</a:t>
            </a:r>
            <a:endParaRPr lang="ko-KR" altLang="en-US" b="1" dirty="0"/>
          </a:p>
        </p:txBody>
      </p:sp>
      <p:sp>
        <p:nvSpPr>
          <p:cNvPr id="24" name="원통 23"/>
          <p:cNvSpPr/>
          <p:nvPr/>
        </p:nvSpPr>
        <p:spPr>
          <a:xfrm>
            <a:off x="8164340" y="4772502"/>
            <a:ext cx="2296023" cy="1621488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cultureSearchTrend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cultureReword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5" name="꺾인 연결선 24"/>
          <p:cNvCxnSpPr>
            <a:stCxn id="8" idx="6"/>
            <a:endCxn id="24" idx="2"/>
          </p:cNvCxnSpPr>
          <p:nvPr/>
        </p:nvCxnSpPr>
        <p:spPr>
          <a:xfrm>
            <a:off x="6680694" y="4153870"/>
            <a:ext cx="1483646" cy="142937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순서도: 판단 25"/>
          <p:cNvSpPr/>
          <p:nvPr/>
        </p:nvSpPr>
        <p:spPr>
          <a:xfrm>
            <a:off x="4345692" y="1469988"/>
            <a:ext cx="2456602" cy="100761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Login .do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>
            <a:off x="6023006" y="2365819"/>
            <a:ext cx="0" cy="15085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flipV="1">
            <a:off x="5238750" y="2416486"/>
            <a:ext cx="1" cy="14579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4396423" y="3012066"/>
            <a:ext cx="2488637" cy="518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dk1"/>
                </a:solidFill>
              </a:rPr>
              <a:t>로그인 필터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09473" y="2316862"/>
            <a:ext cx="2780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로그인하고 </a:t>
            </a:r>
            <a:r>
              <a:rPr lang="en-US" altLang="ko-KR" b="1" dirty="0" smtClean="0"/>
              <a:t>interceptor</a:t>
            </a:r>
            <a:r>
              <a:rPr lang="ko-KR" altLang="en-US" b="1" dirty="0" smtClean="0"/>
              <a:t>를 통해 다시 돌아감</a:t>
            </a:r>
            <a:endParaRPr lang="ko-KR" altLang="en-US" b="1" dirty="0"/>
          </a:p>
        </p:txBody>
      </p:sp>
      <p:sp>
        <p:nvSpPr>
          <p:cNvPr id="110" name="직사각형 109"/>
          <p:cNvSpPr/>
          <p:nvPr/>
        </p:nvSpPr>
        <p:spPr>
          <a:xfrm>
            <a:off x="6518167" y="4416443"/>
            <a:ext cx="1660457" cy="4108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파이썬</a:t>
            </a:r>
            <a:r>
              <a:rPr lang="ko-KR" altLang="en-US" b="1" dirty="0" smtClean="0">
                <a:solidFill>
                  <a:schemeClr val="tx1"/>
                </a:solidFill>
              </a:rPr>
              <a:t> 처리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9070087" y="2778527"/>
            <a:ext cx="210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검색 결과 화면</a:t>
            </a:r>
            <a:endParaRPr lang="en-US" altLang="ko-KR" b="1" dirty="0" smtClean="0"/>
          </a:p>
        </p:txBody>
      </p:sp>
      <p:sp>
        <p:nvSpPr>
          <p:cNvPr id="123" name="직사각형 122"/>
          <p:cNvSpPr/>
          <p:nvPr/>
        </p:nvSpPr>
        <p:spPr>
          <a:xfrm>
            <a:off x="1122526" y="5169854"/>
            <a:ext cx="1811161" cy="6556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웹 </a:t>
            </a:r>
            <a:r>
              <a:rPr lang="ko-KR" altLang="en-US" b="1" dirty="0" err="1">
                <a:solidFill>
                  <a:schemeClr val="tx1"/>
                </a:solidFill>
              </a:rPr>
              <a:t>크롤링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29" name="꺾인 연결선 128"/>
          <p:cNvCxnSpPr>
            <a:stCxn id="123" idx="0"/>
            <a:endCxn id="8" idx="3"/>
          </p:cNvCxnSpPr>
          <p:nvPr/>
        </p:nvCxnSpPr>
        <p:spPr>
          <a:xfrm rot="5400000" flipH="1" flipV="1">
            <a:off x="3022493" y="3357088"/>
            <a:ext cx="818380" cy="280715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5" name="꺾인 연결선 184"/>
          <p:cNvCxnSpPr>
            <a:stCxn id="26" idx="0"/>
            <a:endCxn id="17" idx="1"/>
          </p:cNvCxnSpPr>
          <p:nvPr/>
        </p:nvCxnSpPr>
        <p:spPr>
          <a:xfrm rot="16200000" flipH="1">
            <a:off x="7565136" y="-521155"/>
            <a:ext cx="84760" cy="4067047"/>
          </a:xfrm>
          <a:prstGeom prst="bentConnector3">
            <a:avLst>
              <a:gd name="adj1" fmla="val -269703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>
            <a:off x="2676537" y="1820303"/>
            <a:ext cx="1842095" cy="721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1" name="꺾인 연결선 200"/>
          <p:cNvCxnSpPr>
            <a:stCxn id="12" idx="4"/>
            <a:endCxn id="8" idx="2"/>
          </p:cNvCxnSpPr>
          <p:nvPr/>
        </p:nvCxnSpPr>
        <p:spPr>
          <a:xfrm rot="16200000" flipH="1">
            <a:off x="2220715" y="1855953"/>
            <a:ext cx="1895770" cy="2700063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817725" y="3271282"/>
            <a:ext cx="289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로그인이</a:t>
            </a:r>
            <a:r>
              <a:rPr lang="ko-KR" altLang="en-US" b="1" dirty="0" smtClean="0"/>
              <a:t> 되어있을 경우</a:t>
            </a:r>
            <a:endParaRPr lang="ko-KR" altLang="en-US" b="1" dirty="0"/>
          </a:p>
        </p:txBody>
      </p:sp>
      <p:cxnSp>
        <p:nvCxnSpPr>
          <p:cNvPr id="217" name="직선 화살표 연결선 216"/>
          <p:cNvCxnSpPr>
            <a:stCxn id="17" idx="2"/>
            <a:endCxn id="26" idx="3"/>
          </p:cNvCxnSpPr>
          <p:nvPr/>
        </p:nvCxnSpPr>
        <p:spPr>
          <a:xfrm flipH="1">
            <a:off x="6802294" y="1973796"/>
            <a:ext cx="21651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9" name="직사각형 218"/>
          <p:cNvSpPr/>
          <p:nvPr/>
        </p:nvSpPr>
        <p:spPr>
          <a:xfrm>
            <a:off x="8320481" y="255633"/>
            <a:ext cx="1660457" cy="4108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파이</a:t>
            </a:r>
            <a:r>
              <a:rPr lang="ko-KR" altLang="en-US" b="1" dirty="0" err="1">
                <a:solidFill>
                  <a:schemeClr val="tx1"/>
                </a:solidFill>
              </a:rPr>
              <a:t>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10183206" y="255633"/>
            <a:ext cx="1660456" cy="3833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자</a:t>
            </a:r>
            <a:r>
              <a:rPr lang="ko-KR" altLang="en-US" b="1" dirty="0">
                <a:solidFill>
                  <a:schemeClr val="tx1"/>
                </a:solidFill>
              </a:rPr>
              <a:t>바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225" name="직선 화살표 연결선 224"/>
          <p:cNvCxnSpPr/>
          <p:nvPr/>
        </p:nvCxnSpPr>
        <p:spPr>
          <a:xfrm flipH="1">
            <a:off x="2676537" y="2163831"/>
            <a:ext cx="18420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20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1583" y="208645"/>
            <a:ext cx="1915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주제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목적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3500" y="1600200"/>
            <a:ext cx="10172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sz="2400" b="1" dirty="0" smtClean="0"/>
              <a:t>주제 </a:t>
            </a:r>
            <a:r>
              <a:rPr lang="en-US" altLang="ko-KR" sz="2400" b="1" dirty="0" smtClean="0"/>
              <a:t>: </a:t>
            </a:r>
            <a:r>
              <a:rPr lang="ko-KR" altLang="en-US" sz="2400" b="1" dirty="0" err="1" smtClean="0"/>
              <a:t>검색어를</a:t>
            </a:r>
            <a:r>
              <a:rPr lang="ko-KR" altLang="en-US" sz="2400" b="1" dirty="0" smtClean="0"/>
              <a:t> 활용한 </a:t>
            </a:r>
            <a:r>
              <a:rPr lang="ko-KR" altLang="en-US" sz="2400" b="1" dirty="0" err="1" smtClean="0"/>
              <a:t>트렌드</a:t>
            </a:r>
            <a:r>
              <a:rPr lang="ko-KR" altLang="en-US" sz="2400" b="1" dirty="0" smtClean="0"/>
              <a:t> </a:t>
            </a:r>
            <a:r>
              <a:rPr lang="ko-KR" altLang="en-US" sz="2400" b="1" dirty="0" err="1" smtClean="0"/>
              <a:t>인사이트</a:t>
            </a:r>
            <a:r>
              <a:rPr lang="ko-KR" altLang="en-US" sz="2400" b="1" dirty="0" smtClean="0"/>
              <a:t> 도출 사이트</a:t>
            </a:r>
            <a:endParaRPr lang="en-US" altLang="ko-KR" sz="2400" b="1" dirty="0" smtClean="0"/>
          </a:p>
          <a:p>
            <a:pPr marL="285750" indent="-285750">
              <a:buFontTx/>
              <a:buChar char="-"/>
            </a:pPr>
            <a:endParaRPr lang="en-US" altLang="ko-KR" sz="2400" b="1" dirty="0"/>
          </a:p>
          <a:p>
            <a:pPr marL="285750" indent="-285750">
              <a:buFontTx/>
              <a:buChar char="-"/>
            </a:pPr>
            <a:endParaRPr lang="en-US" altLang="ko-KR" sz="2400" b="1" dirty="0" smtClean="0"/>
          </a:p>
          <a:p>
            <a:endParaRPr lang="en-US" altLang="ko-KR" sz="2400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2400" b="1" dirty="0" smtClean="0"/>
              <a:t>목적 </a:t>
            </a:r>
            <a:r>
              <a:rPr lang="en-US" altLang="ko-KR" sz="2400" b="1" dirty="0" smtClean="0"/>
              <a:t>: </a:t>
            </a:r>
          </a:p>
          <a:p>
            <a:r>
              <a:rPr lang="en-US" altLang="ko-KR" sz="2400" b="1" dirty="0" smtClean="0"/>
              <a:t>	- </a:t>
            </a:r>
            <a:r>
              <a:rPr lang="ko-KR" altLang="en-US" sz="2400" b="1" dirty="0" err="1" smtClean="0"/>
              <a:t>빅데이터</a:t>
            </a:r>
            <a:r>
              <a:rPr lang="ko-KR" altLang="en-US" sz="2400" b="1" dirty="0" smtClean="0"/>
              <a:t> 수집으로 가공된 데이터들을 통해서 </a:t>
            </a:r>
            <a:r>
              <a:rPr lang="ko-KR" altLang="en-US" sz="2400" b="1" dirty="0" err="1" smtClean="0"/>
              <a:t>연관검색어와</a:t>
            </a:r>
            <a:r>
              <a:rPr lang="ko-KR" altLang="en-US" sz="2400" b="1" dirty="0" smtClean="0"/>
              <a:t> 검</a:t>
            </a:r>
            <a:r>
              <a:rPr lang="en-US" altLang="ko-KR" sz="2400" b="1" dirty="0" smtClean="0"/>
              <a:t>	</a:t>
            </a:r>
            <a:r>
              <a:rPr lang="ko-KR" altLang="en-US" sz="2400" b="1" dirty="0" err="1" smtClean="0"/>
              <a:t>색량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등을 시각화 하여 </a:t>
            </a:r>
            <a:r>
              <a:rPr lang="ko-KR" altLang="en-US" sz="2400" b="1" dirty="0" err="1" smtClean="0"/>
              <a:t>인사이트를</a:t>
            </a:r>
            <a:r>
              <a:rPr lang="ko-KR" altLang="en-US" sz="2400" b="1" dirty="0" smtClean="0"/>
              <a:t> 도출할 수 있다 </a:t>
            </a:r>
            <a:r>
              <a:rPr lang="en-US" altLang="ko-KR" sz="2400" b="1" dirty="0" smtClean="0"/>
              <a:t>.</a:t>
            </a:r>
            <a:endParaRPr lang="en-US" altLang="ko-KR" sz="2400" b="1" dirty="0"/>
          </a:p>
          <a:p>
            <a:r>
              <a:rPr lang="en-US" altLang="ko-KR" sz="2400" b="1" dirty="0" smtClean="0"/>
              <a:t>	</a:t>
            </a:r>
          </a:p>
          <a:p>
            <a:r>
              <a:rPr lang="en-US" altLang="ko-KR" sz="2400" b="1" dirty="0"/>
              <a:t>	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사용자가 카테고리에 따라 </a:t>
            </a:r>
            <a:r>
              <a:rPr lang="ko-KR" altLang="en-US" sz="2400" b="1" dirty="0" err="1" smtClean="0"/>
              <a:t>검색어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성별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기간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연령대를 </a:t>
            </a:r>
            <a:r>
              <a:rPr lang="ko-KR" altLang="en-US" sz="2400" b="1" dirty="0" err="1" smtClean="0"/>
              <a:t>입력하</a:t>
            </a:r>
            <a:r>
              <a:rPr lang="en-US" altLang="ko-KR" sz="2400" b="1" dirty="0" smtClean="0"/>
              <a:t>	</a:t>
            </a:r>
            <a:r>
              <a:rPr lang="ko-KR" altLang="en-US" sz="2400" b="1" dirty="0" smtClean="0"/>
              <a:t>여 마케팅에 </a:t>
            </a:r>
            <a:r>
              <a:rPr lang="en-US" altLang="ko-KR" sz="2400" b="1" dirty="0" smtClean="0"/>
              <a:t>	</a:t>
            </a:r>
            <a:r>
              <a:rPr lang="ko-KR" altLang="en-US" sz="2400" b="1" dirty="0" smtClean="0"/>
              <a:t>사용할 수 있다</a:t>
            </a:r>
            <a:r>
              <a:rPr lang="en-US" altLang="ko-KR" sz="24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522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1583" y="208645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8-1.  UML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981075"/>
            <a:ext cx="8858250" cy="58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545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1583" y="208645"/>
            <a:ext cx="2630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8-2. </a:t>
            </a:r>
            <a:r>
              <a:rPr lang="ko-KR" altLang="en-US" sz="2000" b="1" dirty="0" err="1" smtClean="0">
                <a:latin typeface="맑은 고딕" pitchFamily="50" charset="-127"/>
                <a:ea typeface="맑은 고딕" pitchFamily="50" charset="-127"/>
              </a:rPr>
              <a:t>비정규형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데이터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860" y="1714500"/>
            <a:ext cx="3200269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052140" y="1556310"/>
            <a:ext cx="3843710" cy="4539690"/>
          </a:xfrm>
          <a:prstGeom prst="roundRect">
            <a:avLst>
              <a:gd name="adj" fmla="val 7746"/>
            </a:avLst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325" y="1943100"/>
            <a:ext cx="1905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9582150" y="1597025"/>
            <a:ext cx="2305050" cy="4498975"/>
          </a:xfrm>
          <a:prstGeom prst="roundRect">
            <a:avLst>
              <a:gd name="adj" fmla="val 7746"/>
            </a:avLst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76581" y="116428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소스 데이터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024384" y="116428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목적 데이터</a:t>
            </a:r>
            <a:endParaRPr lang="ko-KR" altLang="en-US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2514600"/>
            <a:ext cx="26860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5657850" y="1597025"/>
            <a:ext cx="2867025" cy="4498975"/>
          </a:xfrm>
          <a:prstGeom prst="roundRect">
            <a:avLst>
              <a:gd name="adj" fmla="val 7746"/>
            </a:avLst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8002" y="1164281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 정제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파싱</a:t>
            </a:r>
            <a:endParaRPr lang="ko-KR" altLang="en-US" dirty="0"/>
          </a:p>
        </p:txBody>
      </p:sp>
      <p:sp>
        <p:nvSpPr>
          <p:cNvPr id="3" name="오른쪽 화살표 2"/>
          <p:cNvSpPr/>
          <p:nvPr/>
        </p:nvSpPr>
        <p:spPr>
          <a:xfrm>
            <a:off x="4972050" y="3476625"/>
            <a:ext cx="619125" cy="685800"/>
          </a:xfrm>
          <a:prstGeom prst="rightArrow">
            <a:avLst/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8686801" y="3429000"/>
            <a:ext cx="762000" cy="685800"/>
          </a:xfrm>
          <a:prstGeom prst="rightArrow">
            <a:avLst/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64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로그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인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026" name="Picture 2" descr="C:\Users\hong\Desktop\브랜드독\문화 화면캡쳐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018" y="1454897"/>
            <a:ext cx="429577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ong\Desktop\브랜드독\문화 화면캡쳐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294" y="3361766"/>
            <a:ext cx="6839037" cy="203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665413" y="1617662"/>
            <a:ext cx="812892" cy="211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8" name="직선 화살표 연결선 7"/>
          <p:cNvCxnSpPr>
            <a:stCxn id="2" idx="2"/>
            <a:endCxn id="1027" idx="1"/>
          </p:cNvCxnSpPr>
          <p:nvPr/>
        </p:nvCxnSpPr>
        <p:spPr>
          <a:xfrm>
            <a:off x="3071859" y="1828800"/>
            <a:ext cx="1339435" cy="255179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13411" y="2256559"/>
            <a:ext cx="6006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문화 버튼 클릭 후에 </a:t>
            </a:r>
            <a:r>
              <a:rPr lang="en-US" altLang="ko-KR" sz="1600" b="1" dirty="0" smtClean="0"/>
              <a:t>interceptor</a:t>
            </a:r>
            <a:r>
              <a:rPr lang="ko-KR" altLang="en-US" sz="1600" b="1" dirty="0" smtClean="0"/>
              <a:t>를 통해 로그인 창으로 이동</a:t>
            </a:r>
            <a:endParaRPr lang="ko-KR" alt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11623" y="997803"/>
            <a:ext cx="4554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home.do, login.do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6761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3520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음식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026" name="Picture 2" descr="C:\Users\hong\Desktop\2차 프로젝트\화면구현 서치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35" y="823078"/>
            <a:ext cx="11176890" cy="395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25503" y="5064687"/>
            <a:ext cx="603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관련어를</a:t>
            </a:r>
            <a:r>
              <a:rPr lang="ko-KR" altLang="en-US" dirty="0" smtClean="0"/>
              <a:t> 입력하여 정보를 조회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기간</a:t>
            </a:r>
            <a:r>
              <a:rPr lang="en-US" altLang="ko-KR" dirty="0" smtClean="0"/>
              <a:t>,</a:t>
            </a:r>
            <a:r>
              <a:rPr lang="ko-KR" altLang="en-US" dirty="0" smtClean="0"/>
              <a:t>성별</a:t>
            </a:r>
            <a:r>
              <a:rPr lang="en-US" altLang="ko-KR" dirty="0" smtClean="0"/>
              <a:t>,</a:t>
            </a:r>
            <a:r>
              <a:rPr lang="ko-KR" altLang="en-US" dirty="0" smtClean="0"/>
              <a:t>나이를 설정 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051" name="Picture 3" descr="C:\Users\hong\Desktop\2차 프로젝트\화면구현 보기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90" y="849181"/>
            <a:ext cx="10868530" cy="419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43989" y="5469622"/>
            <a:ext cx="786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오늘 검색된 횟수가 나오고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연관어를</a:t>
            </a:r>
            <a:r>
              <a:rPr lang="ko-KR" altLang="en-US" dirty="0" smtClean="0"/>
              <a:t> 가져와서 차트와 그래프로 표시한다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1583" y="208645"/>
            <a:ext cx="3520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음식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25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ng\Desktop\2차 프로젝트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66" y="887360"/>
            <a:ext cx="4736302" cy="458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ong\Desktop\2차 프로젝트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659" y="887361"/>
            <a:ext cx="5626443" cy="458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36822" y="57582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25146" y="5758249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날짜 기준으로 </a:t>
            </a:r>
            <a:r>
              <a:rPr lang="ko-KR" altLang="en-US" dirty="0" err="1" smtClean="0"/>
              <a:t>검색량을</a:t>
            </a:r>
            <a:r>
              <a:rPr lang="ko-KR" altLang="en-US" dirty="0" smtClean="0"/>
              <a:t> 보여준다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69355" y="5741773"/>
            <a:ext cx="59410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만개의 </a:t>
            </a:r>
            <a:r>
              <a:rPr lang="ko-KR" altLang="en-US" dirty="0" err="1" smtClean="0"/>
              <a:t>레시피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홈페이지랑 연결 했으며 클릭하면</a:t>
            </a:r>
            <a:endParaRPr lang="en-US" altLang="ko-KR" dirty="0" smtClean="0"/>
          </a:p>
          <a:p>
            <a:r>
              <a:rPr lang="ko-KR" altLang="en-US" dirty="0" err="1" smtClean="0"/>
              <a:t>레시피를</a:t>
            </a:r>
            <a:r>
              <a:rPr lang="ko-KR" altLang="en-US" dirty="0" smtClean="0"/>
              <a:t> 볼 수 있고 </a:t>
            </a:r>
            <a:r>
              <a:rPr lang="ko-KR" altLang="en-US" dirty="0" err="1" smtClean="0"/>
              <a:t>바로가기</a:t>
            </a:r>
            <a:r>
              <a:rPr lang="ko-KR" altLang="en-US" dirty="0" smtClean="0"/>
              <a:t> 버튼으로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만개의 </a:t>
            </a:r>
            <a:r>
              <a:rPr lang="ko-KR" altLang="en-US" dirty="0" err="1" smtClean="0"/>
              <a:t>레시피</a:t>
            </a:r>
            <a:r>
              <a:rPr lang="en-US" altLang="ko-KR" dirty="0" smtClean="0"/>
              <a:t>’</a:t>
            </a:r>
          </a:p>
          <a:p>
            <a:r>
              <a:rPr lang="ko-KR" altLang="en-US" dirty="0" smtClean="0"/>
              <a:t>홈페이지로 이동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1583" y="208645"/>
            <a:ext cx="3520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음식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84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ng\Desktop\2차 프로젝트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25" y="832021"/>
            <a:ext cx="4912447" cy="486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hong\Desktop\2차 프로젝트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519" y="832021"/>
            <a:ext cx="5708824" cy="477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74572" y="6013621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구로지역 </a:t>
            </a:r>
            <a:r>
              <a:rPr lang="ko-KR" altLang="en-US" dirty="0" err="1" smtClean="0"/>
              <a:t>음식집을</a:t>
            </a:r>
            <a:r>
              <a:rPr lang="ko-KR" altLang="en-US" dirty="0" smtClean="0"/>
              <a:t>  보여준다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47468" y="6005383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클릭하면 판매해당 홈페이지로 이동한다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583" y="208645"/>
            <a:ext cx="3520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음식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93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3520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050" name="Picture 2" descr="C:\Users\hong\Desktop\브랜드독\문화 화면캡쳐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51" y="1961467"/>
            <a:ext cx="6085095" cy="355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45876" y="1961466"/>
            <a:ext cx="894063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1045876" y="3692465"/>
            <a:ext cx="894063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225553" y="2981510"/>
            <a:ext cx="4554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문화 카테고리에 들어가면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현재 공연 순위 </a:t>
            </a:r>
            <a:r>
              <a:rPr lang="en-US" altLang="ko-KR" sz="1600" b="1" dirty="0" smtClean="0"/>
              <a:t>18</a:t>
            </a:r>
            <a:r>
              <a:rPr lang="ko-KR" altLang="en-US" sz="1600" b="1" dirty="0" smtClean="0"/>
              <a:t>위</a:t>
            </a:r>
            <a:r>
              <a:rPr lang="en-US" altLang="ko-KR" sz="1600" b="1" dirty="0" smtClean="0"/>
              <a:t>,</a:t>
            </a:r>
          </a:p>
          <a:p>
            <a:r>
              <a:rPr lang="ko-KR" altLang="en-US" sz="1600" b="1" dirty="0" smtClean="0"/>
              <a:t>현재 </a:t>
            </a:r>
            <a:r>
              <a:rPr lang="ko-KR" altLang="en-US" sz="1600" b="1" dirty="0" err="1" smtClean="0"/>
              <a:t>상영작</a:t>
            </a:r>
            <a:r>
              <a:rPr lang="en-US" altLang="ko-KR" sz="1600" b="1" dirty="0" smtClean="0"/>
              <a:t>(</a:t>
            </a:r>
            <a:r>
              <a:rPr lang="ko-KR" altLang="en-US" sz="1600" b="1" dirty="0" err="1" smtClean="0"/>
              <a:t>예매순</a:t>
            </a:r>
            <a:r>
              <a:rPr lang="en-US" altLang="ko-KR" sz="1600" b="1" dirty="0" smtClean="0"/>
              <a:t>) 18</a:t>
            </a:r>
            <a:r>
              <a:rPr lang="ko-KR" altLang="en-US" sz="1600" b="1" dirty="0" smtClean="0"/>
              <a:t>위 볼 수 있도록 구현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111623" y="997803"/>
            <a:ext cx="4554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</a:t>
            </a:r>
            <a:r>
              <a:rPr lang="en-US" altLang="ko-KR" sz="1600" b="1" dirty="0" smtClean="0"/>
              <a:t>earch.do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4786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ng\Desktop\브랜드독\문화 화면캡쳐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71" y="1450975"/>
            <a:ext cx="8056767" cy="377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1583" y="208645"/>
            <a:ext cx="3520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05067" y="2320054"/>
            <a:ext cx="894063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1225170" y="3337205"/>
            <a:ext cx="894063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77000" y="5679888"/>
            <a:ext cx="8274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원하는 </a:t>
            </a:r>
            <a:r>
              <a:rPr lang="ko-KR" altLang="en-US" sz="1600" b="1" dirty="0" err="1" smtClean="0"/>
              <a:t>검색어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시작일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종료일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기간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성별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연령대를 입력하여 검색 조회 버튼 클릭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r>
              <a:rPr lang="ko-KR" altLang="en-US" sz="1600" b="1" dirty="0" smtClean="0"/>
              <a:t>데이터를 수집하는 중이라는 로딩 창을 띄운 후 </a:t>
            </a:r>
            <a:r>
              <a:rPr lang="en-US" altLang="ko-KR" sz="1600" b="1" dirty="0" smtClean="0"/>
              <a:t>graph.do</a:t>
            </a:r>
            <a:r>
              <a:rPr lang="ko-KR" altLang="en-US" sz="1600" b="1" dirty="0" smtClean="0"/>
              <a:t>로 이동 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111623" y="997803"/>
            <a:ext cx="4554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</a:t>
            </a:r>
            <a:r>
              <a:rPr lang="en-US" altLang="ko-KR" sz="1600" b="1" dirty="0" smtClean="0"/>
              <a:t>earch.do</a:t>
            </a:r>
            <a:endParaRPr lang="ko-KR" altLang="en-US" sz="1600" b="1" dirty="0"/>
          </a:p>
        </p:txBody>
      </p:sp>
      <p:sp>
        <p:nvSpPr>
          <p:cNvPr id="13" name="직사각형 12"/>
          <p:cNvSpPr/>
          <p:nvPr/>
        </p:nvSpPr>
        <p:spPr>
          <a:xfrm>
            <a:off x="3605067" y="3334076"/>
            <a:ext cx="894063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6245406" y="3337205"/>
            <a:ext cx="894063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1111623" y="4218083"/>
            <a:ext cx="1326777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4945754" y="4100746"/>
            <a:ext cx="3615540" cy="426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4183524" y="4825346"/>
            <a:ext cx="1275982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075" name="Picture 3" descr="C:\Users\hong\Desktop\브랜드독\문화 화면캡쳐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046" y="1167080"/>
            <a:ext cx="43719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/>
          <p:cNvCxnSpPr>
            <a:stCxn id="19" idx="3"/>
            <a:endCxn id="3075" idx="1"/>
          </p:cNvCxnSpPr>
          <p:nvPr/>
        </p:nvCxnSpPr>
        <p:spPr>
          <a:xfrm flipV="1">
            <a:off x="5459506" y="2267218"/>
            <a:ext cx="1942540" cy="267817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34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hong\Desktop\브랜드독\문화 화면캡쳐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591" y="4205726"/>
            <a:ext cx="5296333" cy="259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hong\Desktop\브랜드독\문화 화면캡쳐\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592" y="1514207"/>
            <a:ext cx="5611092" cy="2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hong\Desktop\브랜드독\문화 화면캡쳐\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00" y="1442227"/>
            <a:ext cx="5056368" cy="289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1583" y="208645"/>
            <a:ext cx="3520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2745" y="4918798"/>
            <a:ext cx="5665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API, </a:t>
            </a:r>
            <a:r>
              <a:rPr lang="en-US" altLang="ko-KR" sz="1600" b="1" dirty="0" err="1" smtClean="0"/>
              <a:t>Webcrawling</a:t>
            </a:r>
            <a:r>
              <a:rPr lang="ko-KR" altLang="en-US" sz="1600" b="1" dirty="0" smtClean="0"/>
              <a:t>을 거치고 </a:t>
            </a:r>
            <a:r>
              <a:rPr lang="en-US" altLang="ko-KR" sz="1600" b="1" dirty="0" smtClean="0"/>
              <a:t>DB</a:t>
            </a:r>
            <a:r>
              <a:rPr lang="ko-KR" altLang="en-US" sz="1600" b="1" dirty="0" smtClean="0"/>
              <a:t>에 저장된 데이터를 이용해 차트를 보여주도록 구현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111623" y="997803"/>
            <a:ext cx="4554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graph.do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7267382" y="1525506"/>
            <a:ext cx="447031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2115671" y="1394164"/>
            <a:ext cx="762467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7267383" y="4218083"/>
            <a:ext cx="854642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7819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1583" y="208645"/>
            <a:ext cx="3927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개발 내용 및 요구사항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0500" y="1470392"/>
            <a:ext cx="101727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sz="3000" b="1" dirty="0" smtClean="0"/>
              <a:t> 회원</a:t>
            </a:r>
            <a:endParaRPr lang="en-US" altLang="ko-KR" sz="3000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sz="3000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3000" b="1" dirty="0" smtClean="0"/>
              <a:t> 문화</a:t>
            </a:r>
            <a:endParaRPr lang="en-US" altLang="ko-KR" sz="3000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sz="3000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3000" b="1" dirty="0" smtClean="0"/>
              <a:t> 요리</a:t>
            </a:r>
            <a:endParaRPr lang="en-US" altLang="ko-KR" sz="3000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sz="3000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3000" b="1" dirty="0" smtClean="0"/>
              <a:t> 뉴스</a:t>
            </a:r>
            <a:endParaRPr lang="en-US" altLang="ko-KR" sz="3000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sz="3000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3000" b="1" dirty="0" smtClean="0"/>
              <a:t> 여행</a:t>
            </a:r>
            <a:endParaRPr lang="en-US" altLang="ko-KR" sz="3000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5918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ng\Desktop\브랜드독\문화 화면캡쳐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23" y="1679575"/>
            <a:ext cx="5558912" cy="138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1583" y="208645"/>
            <a:ext cx="3520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8637" y="4549466"/>
            <a:ext cx="7995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/>
              <a:t>카카오톡</a:t>
            </a:r>
            <a:r>
              <a:rPr lang="ko-KR" altLang="en-US" sz="1600" b="1" dirty="0" smtClean="0"/>
              <a:t> 공유하기 버튼 클릭하면 카카오계정으로 </a:t>
            </a:r>
            <a:r>
              <a:rPr lang="ko-KR" altLang="en-US" sz="1600" b="1" dirty="0" err="1" smtClean="0"/>
              <a:t>검색창</a:t>
            </a:r>
            <a:r>
              <a:rPr lang="ko-KR" altLang="en-US" sz="1600" b="1" dirty="0" smtClean="0"/>
              <a:t> 링크를 보낼 수 있게 구현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r>
              <a:rPr lang="en-US" altLang="ko-KR" sz="1600" b="1" dirty="0" smtClean="0"/>
              <a:t>PDF</a:t>
            </a:r>
            <a:r>
              <a:rPr lang="ko-KR" altLang="en-US" sz="1600" b="1" dirty="0" smtClean="0"/>
              <a:t>로 다운로드하기 버튼 클릭 </a:t>
            </a:r>
            <a:r>
              <a:rPr lang="en-US" altLang="ko-KR" sz="1600" b="1" dirty="0" smtClean="0"/>
              <a:t>-&gt; </a:t>
            </a:r>
            <a:r>
              <a:rPr lang="ko-KR" altLang="en-US" sz="1600" b="1" dirty="0" smtClean="0"/>
              <a:t>화면을 </a:t>
            </a:r>
            <a:r>
              <a:rPr lang="en-US" altLang="ko-KR" sz="1600" b="1" dirty="0" err="1" smtClean="0"/>
              <a:t>pdf</a:t>
            </a:r>
            <a:r>
              <a:rPr lang="ko-KR" altLang="en-US" sz="1600" b="1" dirty="0" smtClean="0"/>
              <a:t>로 다운로드 할 수 있게 구현</a:t>
            </a:r>
            <a:endParaRPr lang="en-US" altLang="ko-KR" sz="16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111623" y="997803"/>
            <a:ext cx="4554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graph.do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4347882" y="2628620"/>
            <a:ext cx="797859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1828800" y="2586470"/>
            <a:ext cx="1129553" cy="282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3036436" y="2628620"/>
            <a:ext cx="1185939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5298140" y="2628620"/>
            <a:ext cx="870451" cy="2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5123" name="Picture 3" descr="C:\Users\hong\Desktop\브랜드독\문화 화면캡쳐\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209" y="1498052"/>
            <a:ext cx="2559716" cy="373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/>
          <p:cNvCxnSpPr>
            <a:stCxn id="17" idx="2"/>
            <a:endCxn id="5123" idx="1"/>
          </p:cNvCxnSpPr>
          <p:nvPr/>
        </p:nvCxnSpPr>
        <p:spPr>
          <a:xfrm>
            <a:off x="2393577" y="2868705"/>
            <a:ext cx="6511632" cy="4943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5" idx="2"/>
          </p:cNvCxnSpPr>
          <p:nvPr/>
        </p:nvCxnSpPr>
        <p:spPr>
          <a:xfrm>
            <a:off x="4746812" y="2868705"/>
            <a:ext cx="0" cy="7709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2"/>
          </p:cNvCxnSpPr>
          <p:nvPr/>
        </p:nvCxnSpPr>
        <p:spPr>
          <a:xfrm>
            <a:off x="5733366" y="2868705"/>
            <a:ext cx="0" cy="7709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32728" y="3657601"/>
            <a:ext cx="1228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</a:t>
            </a:r>
            <a:r>
              <a:rPr lang="en-US" altLang="ko-KR" sz="1600" dirty="0" smtClean="0"/>
              <a:t>earch.do</a:t>
            </a:r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5370294" y="3657601"/>
            <a:ext cx="726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home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45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3430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뉴스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06" y="977153"/>
            <a:ext cx="7942101" cy="5748188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042212" y="2449831"/>
            <a:ext cx="757288" cy="0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1138518" y="2169459"/>
            <a:ext cx="4903694" cy="1102659"/>
          </a:xfrm>
          <a:prstGeom prst="round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86278" y="2216741"/>
            <a:ext cx="2685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네이버의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뉴스토픽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r>
              <a:rPr lang="en-US" altLang="ko-KR" b="1" dirty="0" smtClean="0"/>
              <a:t> - </a:t>
            </a:r>
            <a:r>
              <a:rPr lang="ko-KR" altLang="en-US" b="1" dirty="0" smtClean="0"/>
              <a:t>실시간으로 웹 </a:t>
            </a:r>
            <a:r>
              <a:rPr lang="ko-KR" altLang="en-US" b="1" dirty="0" err="1" smtClean="0"/>
              <a:t>크롤링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b="1" dirty="0" err="1" smtClean="0"/>
              <a:t>jsoup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사용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69653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3430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뉴스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23" y="849743"/>
            <a:ext cx="6335010" cy="6008257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8234780" y="1908175"/>
            <a:ext cx="757288" cy="0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1751381" y="1347172"/>
            <a:ext cx="6496147" cy="2803487"/>
          </a:xfrm>
          <a:prstGeom prst="round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92068" y="1734234"/>
            <a:ext cx="2002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연관검색어</a:t>
            </a:r>
            <a:r>
              <a:rPr lang="en-US" altLang="ko-KR" b="1" dirty="0" smtClean="0"/>
              <a:t>(10</a:t>
            </a:r>
            <a:r>
              <a:rPr lang="ko-KR" altLang="en-US" b="1" dirty="0" smtClean="0"/>
              <a:t>개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 - </a:t>
            </a:r>
            <a:r>
              <a:rPr lang="en-US" altLang="ko-KR" b="1" dirty="0" err="1" smtClean="0"/>
              <a:t>KoNLPy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b="1" dirty="0" err="1" smtClean="0"/>
              <a:t>amChart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사용</a:t>
            </a:r>
            <a:endParaRPr lang="en-US" altLang="ko-KR" b="1" dirty="0" smtClean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166285" y="5230056"/>
            <a:ext cx="757288" cy="0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1682886" y="4557680"/>
            <a:ext cx="6496147" cy="2300319"/>
          </a:xfrm>
          <a:prstGeom prst="round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923573" y="5056115"/>
            <a:ext cx="2419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검색량</a:t>
            </a:r>
            <a:endParaRPr lang="en-US" altLang="ko-KR" b="1" dirty="0" smtClean="0"/>
          </a:p>
          <a:p>
            <a:r>
              <a:rPr lang="en-US" altLang="ko-KR" b="1" dirty="0" smtClean="0"/>
              <a:t> - </a:t>
            </a:r>
            <a:r>
              <a:rPr lang="ko-KR" altLang="en-US" b="1" dirty="0" err="1" smtClean="0"/>
              <a:t>네이버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API </a:t>
            </a:r>
            <a:r>
              <a:rPr lang="ko-KR" altLang="en-US" b="1" dirty="0" smtClean="0"/>
              <a:t>사용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- Google chart </a:t>
            </a:r>
            <a:r>
              <a:rPr lang="ko-KR" altLang="en-US" b="1" dirty="0" smtClean="0"/>
              <a:t>사용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422050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3430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여행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94909"/>
            <a:ext cx="4154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ㅇ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4" y="998051"/>
            <a:ext cx="7315201" cy="575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149600" y="941489"/>
            <a:ext cx="523805" cy="3524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1521" y="3790949"/>
            <a:ext cx="3704804" cy="676275"/>
          </a:xfrm>
          <a:prstGeom prst="round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846388" y="640069"/>
            <a:ext cx="292030" cy="3579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54109" y="3950095"/>
            <a:ext cx="292030" cy="3579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10573" y="1961653"/>
            <a:ext cx="36377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‘</a:t>
            </a:r>
            <a:r>
              <a:rPr lang="en-US" altLang="ko-KR" dirty="0" err="1" smtClean="0"/>
              <a:t>Navbar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에서 여행을 클릭하여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‘</a:t>
            </a:r>
            <a:r>
              <a:rPr lang="ko-KR" altLang="en-US" dirty="0" smtClean="0"/>
              <a:t>여행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검색화면에 들어온다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시작일은 한달 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종료일은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오늘 날짜로 설정해 둔다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‘</a:t>
            </a:r>
            <a:r>
              <a:rPr lang="ko-KR" altLang="en-US" dirty="0" smtClean="0"/>
              <a:t>성별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전체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기본으로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설정해 둔다</a:t>
            </a:r>
            <a:r>
              <a:rPr lang="en-US" altLang="ko-KR" dirty="0" smtClean="0"/>
              <a:t>.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25736" y="5172074"/>
            <a:ext cx="1517439" cy="676275"/>
          </a:xfrm>
          <a:prstGeom prst="round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33706" y="5331220"/>
            <a:ext cx="292030" cy="3579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05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56" y="964547"/>
            <a:ext cx="8421319" cy="574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1583" y="208645"/>
            <a:ext cx="3430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여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행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751381" y="2039938"/>
            <a:ext cx="3944569" cy="4665663"/>
          </a:xfrm>
          <a:prstGeom prst="round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434747" y="1578273"/>
            <a:ext cx="273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연관 </a:t>
            </a:r>
            <a:r>
              <a:rPr lang="ko-KR" altLang="en-US" b="1" dirty="0" err="1" smtClean="0"/>
              <a:t>검색어</a:t>
            </a:r>
            <a:r>
              <a:rPr lang="en-US" altLang="ko-KR" b="1" dirty="0" smtClean="0"/>
              <a:t>(30</a:t>
            </a:r>
            <a:r>
              <a:rPr lang="ko-KR" altLang="en-US" b="1" dirty="0" smtClean="0"/>
              <a:t>개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 - </a:t>
            </a:r>
            <a:r>
              <a:rPr lang="ko-KR" altLang="en-US" b="1" dirty="0" err="1" smtClean="0"/>
              <a:t>파이썬</a:t>
            </a:r>
            <a:r>
              <a:rPr lang="ko-KR" altLang="en-US" b="1" dirty="0" smtClean="0"/>
              <a:t> 라이브러리</a:t>
            </a:r>
            <a:endParaRPr lang="en-US" altLang="ko-KR" b="1" dirty="0" smtClean="0"/>
          </a:p>
          <a:p>
            <a:r>
              <a:rPr lang="en-US" altLang="ko-KR" b="1" dirty="0" smtClean="0"/>
              <a:t> - </a:t>
            </a:r>
            <a:r>
              <a:rPr lang="en-US" altLang="ko-KR" b="1" dirty="0" err="1" smtClean="0"/>
              <a:t>KoNLPy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- d3.js </a:t>
            </a:r>
            <a:r>
              <a:rPr lang="ko-KR" altLang="en-US" b="1" dirty="0" smtClean="0"/>
              <a:t>사용하여 시각화</a:t>
            </a:r>
            <a:endParaRPr lang="en-US" altLang="ko-KR" b="1" dirty="0" smtClean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58024" y="1908175"/>
            <a:ext cx="2257425" cy="4695141"/>
          </a:xfrm>
          <a:prstGeom prst="round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434747" y="2946210"/>
            <a:ext cx="2685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연관어</a:t>
            </a:r>
            <a:r>
              <a:rPr lang="ko-KR" altLang="en-US" b="1" dirty="0" smtClean="0"/>
              <a:t> 테이블</a:t>
            </a:r>
            <a:endParaRPr lang="en-US" altLang="ko-KR" b="1" dirty="0" smtClean="0"/>
          </a:p>
          <a:p>
            <a:r>
              <a:rPr lang="en-US" altLang="ko-KR" b="1" dirty="0" smtClean="0"/>
              <a:t> - </a:t>
            </a:r>
            <a:r>
              <a:rPr lang="ko-KR" altLang="en-US" b="1" dirty="0" err="1" smtClean="0"/>
              <a:t>네이버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블로그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크롤링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b="1" dirty="0" err="1" smtClean="0"/>
              <a:t>KoNLPY</a:t>
            </a:r>
            <a:r>
              <a:rPr lang="ko-KR" altLang="en-US" b="1" dirty="0" smtClean="0"/>
              <a:t>를 이용하여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   </a:t>
            </a:r>
            <a:r>
              <a:rPr lang="ko-KR" altLang="en-US" b="1" dirty="0" smtClean="0"/>
              <a:t>분석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46547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3430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여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행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56848" y="1568748"/>
            <a:ext cx="37721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검색량</a:t>
            </a:r>
            <a:endParaRPr lang="en-US" altLang="ko-KR" b="1" dirty="0" smtClean="0"/>
          </a:p>
          <a:p>
            <a:r>
              <a:rPr lang="en-US" altLang="ko-KR" b="1" dirty="0" smtClean="0"/>
              <a:t> - </a:t>
            </a:r>
            <a:r>
              <a:rPr lang="ko-KR" altLang="en-US" b="1" dirty="0" err="1" smtClean="0"/>
              <a:t>네이버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API </a:t>
            </a:r>
            <a:r>
              <a:rPr lang="ko-KR" altLang="en-US" b="1" dirty="0" smtClean="0"/>
              <a:t>사용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- Google chart </a:t>
            </a:r>
            <a:r>
              <a:rPr lang="ko-KR" altLang="en-US" b="1" dirty="0" smtClean="0"/>
              <a:t>사용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검색이 가장 많은 날을 기준으로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   </a:t>
            </a:r>
            <a:r>
              <a:rPr lang="ko-KR" altLang="en-US" b="1" dirty="0" smtClean="0"/>
              <a:t>상대적 비율을 계산하여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  </a:t>
            </a:r>
            <a:r>
              <a:rPr lang="ko-KR" altLang="en-US" b="1" dirty="0" smtClean="0"/>
              <a:t> 보여준다</a:t>
            </a:r>
            <a:r>
              <a:rPr lang="en-US" altLang="ko-KR" b="1" dirty="0" smtClean="0"/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923926"/>
            <a:ext cx="7485298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80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3430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화면 구현 및 시연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여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행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23448" y="1505634"/>
            <a:ext cx="39212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실시간 </a:t>
            </a:r>
            <a:r>
              <a:rPr lang="ko-KR" altLang="en-US" b="1" dirty="0" err="1" smtClean="0"/>
              <a:t>블로그</a:t>
            </a:r>
            <a:endParaRPr lang="en-US" altLang="ko-KR" b="1" dirty="0" smtClean="0"/>
          </a:p>
          <a:p>
            <a:r>
              <a:rPr lang="en-US" altLang="ko-KR" b="1" dirty="0" smtClean="0"/>
              <a:t> - </a:t>
            </a:r>
            <a:r>
              <a:rPr lang="ko-KR" altLang="en-US" b="1" dirty="0" err="1" smtClean="0"/>
              <a:t>검색어와</a:t>
            </a:r>
            <a:r>
              <a:rPr lang="ko-KR" altLang="en-US" b="1" dirty="0" smtClean="0"/>
              <a:t> 관련된 </a:t>
            </a:r>
            <a:r>
              <a:rPr lang="ko-KR" altLang="en-US" b="1" dirty="0" err="1" smtClean="0"/>
              <a:t>네이버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블로그를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   Web Crawling</a:t>
            </a:r>
            <a:r>
              <a:rPr lang="ko-KR" altLang="en-US" b="1" dirty="0" smtClean="0"/>
              <a:t>해서 </a:t>
            </a:r>
            <a:r>
              <a:rPr lang="en-US" altLang="ko-KR" b="1" dirty="0" smtClean="0"/>
              <a:t>10</a:t>
            </a:r>
            <a:r>
              <a:rPr lang="ko-KR" altLang="en-US" b="1" dirty="0" smtClean="0"/>
              <a:t>개를 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보여준다</a:t>
            </a:r>
            <a:r>
              <a:rPr lang="en-US" altLang="ko-KR" b="1" dirty="0" smtClean="0"/>
              <a:t>.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4" y="1038225"/>
            <a:ext cx="6853236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750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6146" name="Picture 2" descr="C:\Users\hong\Desktop\2차 프로젝트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84" y="885215"/>
            <a:ext cx="5392562" cy="43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8957" y="5369668"/>
            <a:ext cx="548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파이썬에서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제목과 내용을 </a:t>
            </a:r>
            <a:endParaRPr lang="en-US" altLang="ko-KR" dirty="0"/>
          </a:p>
          <a:p>
            <a:r>
              <a:rPr lang="ko-KR" altLang="en-US" dirty="0" smtClean="0"/>
              <a:t>웹 </a:t>
            </a:r>
            <a:r>
              <a:rPr lang="ko-KR" altLang="en-US" dirty="0" err="1" smtClean="0"/>
              <a:t>크롤링</a:t>
            </a:r>
            <a:r>
              <a:rPr lang="en-US" altLang="ko-KR" dirty="0"/>
              <a:t> </a:t>
            </a:r>
            <a:r>
              <a:rPr lang="ko-KR" altLang="en-US" dirty="0" smtClean="0"/>
              <a:t>하는</a:t>
            </a:r>
            <a:r>
              <a:rPr lang="en-US" altLang="ko-KR" dirty="0"/>
              <a:t> </a:t>
            </a:r>
            <a:r>
              <a:rPr lang="ko-KR" altLang="en-US" dirty="0" smtClean="0"/>
              <a:t>소스</a:t>
            </a:r>
            <a:endParaRPr lang="ko-KR" altLang="en-US" dirty="0"/>
          </a:p>
        </p:txBody>
      </p:sp>
      <p:pic>
        <p:nvPicPr>
          <p:cNvPr id="6147" name="Picture 3" descr="C:\Users\hong\Desktop\2차 프로젝트\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890" y="83739"/>
            <a:ext cx="5111041" cy="255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09890" y="2753243"/>
            <a:ext cx="413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오늘 날짜와 한달 전 날짜 구하는 소스</a:t>
            </a:r>
            <a:endParaRPr lang="ko-KR" altLang="en-US" dirty="0"/>
          </a:p>
        </p:txBody>
      </p:sp>
      <p:pic>
        <p:nvPicPr>
          <p:cNvPr id="6148" name="Picture 4" descr="C:\Users\hong\Desktop\2차 프로젝트\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421" y="3122575"/>
            <a:ext cx="5544765" cy="269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319493" y="5915534"/>
            <a:ext cx="5373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DTO</a:t>
            </a:r>
            <a:r>
              <a:rPr lang="ko-KR" altLang="en-US" dirty="0" smtClean="0"/>
              <a:t>에서  받아온 데이터에서 작은 따옴표와</a:t>
            </a:r>
            <a:endParaRPr lang="en-US" altLang="ko-KR" dirty="0" smtClean="0"/>
          </a:p>
          <a:p>
            <a:r>
              <a:rPr lang="ko-KR" altLang="en-US" dirty="0" smtClean="0"/>
              <a:t>콤마 없애주고 </a:t>
            </a:r>
            <a:r>
              <a:rPr lang="ko-KR" altLang="en-US" dirty="0" err="1" smtClean="0"/>
              <a:t>연관어</a:t>
            </a:r>
            <a:r>
              <a:rPr lang="ko-KR" altLang="en-US" dirty="0" smtClean="0"/>
              <a:t> 테이블에 </a:t>
            </a:r>
            <a:r>
              <a:rPr lang="ko-KR" altLang="en-US" dirty="0" err="1" smtClean="0"/>
              <a:t>연관어와</a:t>
            </a:r>
            <a:r>
              <a:rPr lang="ko-KR" altLang="en-US" dirty="0" smtClean="0"/>
              <a:t> 건수 값 </a:t>
            </a:r>
            <a:endParaRPr lang="en-US" altLang="ko-KR" dirty="0" smtClean="0"/>
          </a:p>
          <a:p>
            <a:r>
              <a:rPr lang="ko-KR" altLang="en-US" dirty="0" smtClean="0"/>
              <a:t>넣어 주는 소스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583" y="208645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54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940891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393" y="1600200"/>
            <a:ext cx="5591494" cy="12940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89" y="1033102"/>
            <a:ext cx="4378736" cy="5681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727" y="3745906"/>
            <a:ext cx="1284825" cy="135755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36784" y="5366268"/>
            <a:ext cx="63885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파이썬</a:t>
            </a:r>
            <a:r>
              <a:rPr lang="ko-KR" altLang="en-US" sz="1600" b="1" dirty="0"/>
              <a:t> 파일이 있는 </a:t>
            </a:r>
            <a:r>
              <a:rPr lang="en-US" altLang="ko-KR" sz="1600" b="1" dirty="0" err="1"/>
              <a:t>RealPath</a:t>
            </a:r>
            <a:r>
              <a:rPr lang="ko-KR" altLang="en-US" sz="1600" b="1" dirty="0"/>
              <a:t>를 구하고</a:t>
            </a:r>
            <a:endParaRPr lang="en-US" altLang="ko-KR" sz="1600" b="1" dirty="0"/>
          </a:p>
          <a:p>
            <a:r>
              <a:rPr lang="en-US" altLang="ko-KR" sz="1600" b="1" dirty="0"/>
              <a:t>Form</a:t>
            </a:r>
            <a:r>
              <a:rPr lang="ko-KR" altLang="en-US" sz="1600" b="1" dirty="0"/>
              <a:t>에서 받아온 </a:t>
            </a:r>
            <a:r>
              <a:rPr lang="ko-KR" altLang="en-US" sz="1600" b="1" dirty="0" smtClean="0"/>
              <a:t>값들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시작일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종료일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기간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성별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나이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키워드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을 </a:t>
            </a:r>
            <a:r>
              <a:rPr lang="en-US" altLang="ko-KR" sz="1600" b="1" dirty="0"/>
              <a:t>String </a:t>
            </a:r>
            <a:r>
              <a:rPr lang="ko-KR" altLang="en-US" sz="1600" b="1" dirty="0"/>
              <a:t>배열로 </a:t>
            </a:r>
            <a:r>
              <a:rPr lang="ko-KR" altLang="en-US" sz="1600" b="1" dirty="0" smtClean="0"/>
              <a:t>추가하고 </a:t>
            </a:r>
            <a:r>
              <a:rPr lang="en-US" altLang="ko-KR" sz="1600" b="1" dirty="0" smtClean="0"/>
              <a:t>Java</a:t>
            </a:r>
            <a:r>
              <a:rPr lang="ko-KR" altLang="en-US" sz="1600" b="1" dirty="0" smtClean="0"/>
              <a:t>에서 </a:t>
            </a:r>
            <a:r>
              <a:rPr lang="en-US" altLang="ko-KR" sz="1600" b="1" dirty="0" smtClean="0"/>
              <a:t>command</a:t>
            </a:r>
            <a:r>
              <a:rPr lang="ko-KR" altLang="en-US" sz="1600" b="1" dirty="0" smtClean="0"/>
              <a:t>를 이용해서 </a:t>
            </a:r>
            <a:r>
              <a:rPr lang="en-US" altLang="ko-KR" sz="1600" b="1" dirty="0" smtClean="0"/>
              <a:t>python</a:t>
            </a:r>
            <a:r>
              <a:rPr lang="ko-KR" altLang="en-US" sz="1600" b="1" dirty="0" smtClean="0"/>
              <a:t>파일을 실행하는 코드</a:t>
            </a:r>
            <a:endParaRPr lang="en-US" altLang="ko-KR" sz="16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5453393" y="1857410"/>
            <a:ext cx="5455907" cy="282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990189" y="6302369"/>
            <a:ext cx="4254911" cy="282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6" name="직선 화살표 연결선 15"/>
          <p:cNvCxnSpPr>
            <a:stCxn id="2" idx="2"/>
            <a:endCxn id="12" idx="0"/>
          </p:cNvCxnSpPr>
          <p:nvPr/>
        </p:nvCxnSpPr>
        <p:spPr>
          <a:xfrm>
            <a:off x="8249140" y="2894259"/>
            <a:ext cx="0" cy="85164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31583" y="208645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61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ong\Desktop\브랜드독\문화 화면캡쳐\js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337" y="1221781"/>
            <a:ext cx="9478963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1583" y="208645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940891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60247" y="4270518"/>
            <a:ext cx="7150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Jsoup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라이브러리를 이용해서 웹 </a:t>
            </a:r>
            <a:r>
              <a:rPr lang="ko-KR" altLang="en-US" b="1" dirty="0" err="1" smtClean="0"/>
              <a:t>크롤링을</a:t>
            </a:r>
            <a:r>
              <a:rPr lang="ko-KR" altLang="en-US" b="1" dirty="0" smtClean="0"/>
              <a:t> 해오는 코드</a:t>
            </a:r>
            <a:endParaRPr lang="en-US" altLang="ko-KR" b="1" dirty="0" smtClean="0"/>
          </a:p>
          <a:p>
            <a:r>
              <a:rPr lang="en-US" altLang="ko-KR" b="1" dirty="0" smtClean="0"/>
              <a:t>Selector</a:t>
            </a:r>
            <a:r>
              <a:rPr lang="ko-KR" altLang="en-US" b="1" dirty="0" smtClean="0"/>
              <a:t>를 이용해서 해당하는 모든 태그를 읽어오고 </a:t>
            </a:r>
            <a:endParaRPr lang="en-US" altLang="ko-KR" b="1" dirty="0" smtClean="0"/>
          </a:p>
          <a:p>
            <a:r>
              <a:rPr lang="ko-KR" altLang="en-US" b="1" dirty="0" smtClean="0"/>
              <a:t>그 태그의 속성을 리스트에 추가 시켜 </a:t>
            </a:r>
            <a:r>
              <a:rPr lang="en-US" altLang="ko-KR" b="1" dirty="0" smtClean="0"/>
              <a:t>model</a:t>
            </a:r>
            <a:r>
              <a:rPr lang="ko-KR" altLang="en-US" b="1" dirty="0" smtClean="0"/>
              <a:t>로 넘기려는 코드</a:t>
            </a:r>
            <a:endParaRPr lang="en-US" altLang="ko-KR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2940889" y="2831561"/>
            <a:ext cx="1554909" cy="226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4223589" y="1715302"/>
            <a:ext cx="2062911" cy="430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6993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1583" y="208645"/>
            <a:ext cx="4713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개발 내용 및 요구사항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892550" y="1104900"/>
            <a:ext cx="3822700" cy="673100"/>
          </a:xfrm>
          <a:prstGeom prst="roundRect">
            <a:avLst/>
          </a:prstGeom>
          <a:gradFill flip="none" rotWithShape="1">
            <a:gsLst>
              <a:gs pos="0">
                <a:srgbClr val="45C4AC"/>
              </a:gs>
              <a:gs pos="10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일반 사용자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0150" y="2082798"/>
            <a:ext cx="4127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/>
              <a:t>로그인</a:t>
            </a: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/>
              <a:t>기간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성별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연령대 입력</a:t>
            </a: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/>
              <a:t>검색</a:t>
            </a: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/>
              <a:t>현재 영화 순위보기</a:t>
            </a: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/>
              <a:t>현재 공연 순위보기</a:t>
            </a: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err="1" smtClean="0"/>
              <a:t>검색어</a:t>
            </a:r>
            <a:r>
              <a:rPr lang="ko-KR" altLang="en-US" b="1" dirty="0" smtClean="0"/>
              <a:t> 관련 </a:t>
            </a:r>
            <a:r>
              <a:rPr lang="ko-KR" altLang="en-US" b="1" dirty="0" err="1" smtClean="0"/>
              <a:t>블로그</a:t>
            </a:r>
            <a:r>
              <a:rPr lang="ko-KR" altLang="en-US" b="1" dirty="0" smtClean="0"/>
              <a:t> 보기</a:t>
            </a: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err="1" smtClean="0"/>
              <a:t>카카오톡</a:t>
            </a:r>
            <a:r>
              <a:rPr lang="ko-KR" altLang="en-US" b="1" dirty="0" smtClean="0"/>
              <a:t> 공유하기</a:t>
            </a: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en-US" altLang="ko-KR" b="1" dirty="0" smtClean="0"/>
              <a:t>PDF</a:t>
            </a:r>
            <a:r>
              <a:rPr lang="ko-KR" altLang="en-US" b="1" dirty="0" smtClean="0"/>
              <a:t>로 다운로드하기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89432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ong\Desktop\브랜드독\문화 화면캡쳐\자바 네이버 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6" y="1102283"/>
            <a:ext cx="6872703" cy="563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1583" y="208645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940891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28144" y="3945253"/>
            <a:ext cx="5870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자바에서 </a:t>
            </a:r>
            <a:r>
              <a:rPr lang="ko-KR" altLang="en-US" b="1" dirty="0" err="1" smtClean="0"/>
              <a:t>네이버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API</a:t>
            </a:r>
            <a:r>
              <a:rPr lang="ko-KR" altLang="en-US" b="1" dirty="0" smtClean="0"/>
              <a:t>를 이용해서 </a:t>
            </a:r>
            <a:r>
              <a:rPr lang="en-US" altLang="ko-KR" b="1" dirty="0" smtClean="0"/>
              <a:t>JSON</a:t>
            </a:r>
            <a:r>
              <a:rPr lang="ko-KR" altLang="en-US" b="1" dirty="0" smtClean="0"/>
              <a:t>으로 결과를</a:t>
            </a:r>
            <a:endParaRPr lang="en-US" altLang="ko-KR" b="1" dirty="0" smtClean="0"/>
          </a:p>
          <a:p>
            <a:r>
              <a:rPr lang="ko-KR" altLang="en-US" b="1" dirty="0" smtClean="0"/>
              <a:t>받고 </a:t>
            </a:r>
            <a:r>
              <a:rPr lang="en-US" altLang="ko-KR" b="1" dirty="0" err="1" smtClean="0"/>
              <a:t>JSONParser</a:t>
            </a:r>
            <a:r>
              <a:rPr lang="ko-KR" altLang="en-US" b="1" dirty="0" smtClean="0"/>
              <a:t>를 이용해서 원하는 정보를 가져온 후 </a:t>
            </a:r>
            <a:r>
              <a:rPr lang="en-US" altLang="ko-KR" b="1" dirty="0" smtClean="0"/>
              <a:t>&lt;b&gt; </a:t>
            </a:r>
            <a:r>
              <a:rPr lang="ko-KR" altLang="en-US" b="1" dirty="0" smtClean="0"/>
              <a:t>태그로 강조된 것을 지우는 코드</a:t>
            </a:r>
            <a:endParaRPr lang="en-US" altLang="ko-KR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1277189" y="5181061"/>
            <a:ext cx="6228511" cy="14229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877980" y="3345481"/>
            <a:ext cx="5545464" cy="477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120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ng\Desktop\브랜드독\문화 화면캡쳐\python db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05" y="1235692"/>
            <a:ext cx="5648325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1583" y="208645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940891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4268" y="2479817"/>
            <a:ext cx="49716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자바에서 매개변수를 이용해서 넘어온 값들로 얻어온 기간에 따른 </a:t>
            </a:r>
            <a:r>
              <a:rPr lang="ko-KR" altLang="en-US" b="1" dirty="0" err="1" smtClean="0"/>
              <a:t>검색량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json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데이터를 </a:t>
            </a:r>
            <a:r>
              <a:rPr lang="ko-KR" altLang="en-US" b="1" dirty="0" err="1" smtClean="0"/>
              <a:t>파싱해서</a:t>
            </a:r>
            <a:r>
              <a:rPr lang="ko-KR" altLang="en-US" b="1" dirty="0" smtClean="0"/>
              <a:t> 리스트형식으로 그대로 저장</a:t>
            </a:r>
            <a:r>
              <a:rPr lang="en-US" altLang="ko-KR" b="1" dirty="0" smtClean="0"/>
              <a:t>!</a:t>
            </a:r>
          </a:p>
          <a:p>
            <a:endParaRPr lang="en-US" altLang="ko-KR" b="1" dirty="0"/>
          </a:p>
          <a:p>
            <a:endParaRPr lang="en-US" altLang="ko-KR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912905" y="4992621"/>
            <a:ext cx="5123611" cy="274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964335" y="3218481"/>
            <a:ext cx="3607665" cy="1188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075" name="Picture 3" descr="C:\Users\hong\Desktop\브랜드독\문화 화면캡쳐\dat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35" y="6086861"/>
            <a:ext cx="10500590" cy="40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/>
          <p:cNvCxnSpPr>
            <a:stCxn id="3074" idx="2"/>
          </p:cNvCxnSpPr>
          <p:nvPr/>
        </p:nvCxnSpPr>
        <p:spPr>
          <a:xfrm>
            <a:off x="3737068" y="5455267"/>
            <a:ext cx="0" cy="6315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11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ng\Desktop\브랜드독\문화 화면캡쳐\jsp의 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36" y="2479817"/>
            <a:ext cx="474345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hong\Desktop\브랜드독\문화 화면캡쳐\model dat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35" y="1196975"/>
            <a:ext cx="4934252" cy="63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hong\Desktop\브랜드독\문화 화면캡쳐\구글차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98" y="4331163"/>
            <a:ext cx="11025390" cy="21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1583" y="208645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940891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4268" y="2479817"/>
            <a:ext cx="4971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리스트형식으로 그대로 저장된 </a:t>
            </a:r>
            <a:r>
              <a:rPr lang="en-US" altLang="ko-KR" b="1" dirty="0" smtClean="0"/>
              <a:t>String </a:t>
            </a:r>
            <a:r>
              <a:rPr lang="ko-KR" altLang="en-US" b="1" dirty="0" smtClean="0"/>
              <a:t>데이터를 </a:t>
            </a:r>
            <a:r>
              <a:rPr lang="en-US" altLang="ko-KR" b="1" dirty="0" smtClean="0"/>
              <a:t>model</a:t>
            </a:r>
            <a:r>
              <a:rPr lang="ko-KR" altLang="en-US" b="1" dirty="0" smtClean="0"/>
              <a:t>에 담아서 </a:t>
            </a:r>
            <a:r>
              <a:rPr lang="en-US" altLang="ko-KR" b="1" dirty="0" err="1" smtClean="0"/>
              <a:t>jsp</a:t>
            </a:r>
            <a:r>
              <a:rPr lang="ko-KR" altLang="en-US" b="1" dirty="0" smtClean="0"/>
              <a:t>에 뿌리면 </a:t>
            </a:r>
            <a:r>
              <a:rPr lang="ko-KR" altLang="en-US" b="1" dirty="0" err="1" smtClean="0"/>
              <a:t>구글차트에</a:t>
            </a:r>
            <a:r>
              <a:rPr lang="ko-KR" altLang="en-US" b="1" dirty="0" smtClean="0"/>
              <a:t> 바로 쓸 수 있다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  <p:sp>
        <p:nvSpPr>
          <p:cNvPr id="14" name="직사각형 13"/>
          <p:cNvSpPr/>
          <p:nvPr/>
        </p:nvSpPr>
        <p:spPr>
          <a:xfrm>
            <a:off x="2321496" y="3148586"/>
            <a:ext cx="808157" cy="274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577398" y="4737101"/>
            <a:ext cx="11068501" cy="175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5" name="직선 화살표 연결선 14"/>
          <p:cNvCxnSpPr>
            <a:stCxn id="4099" idx="2"/>
            <a:endCxn id="4098" idx="0"/>
          </p:cNvCxnSpPr>
          <p:nvPr/>
        </p:nvCxnSpPr>
        <p:spPr>
          <a:xfrm>
            <a:off x="3431461" y="1828800"/>
            <a:ext cx="0" cy="6510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4098" idx="2"/>
          </p:cNvCxnSpPr>
          <p:nvPr/>
        </p:nvCxnSpPr>
        <p:spPr>
          <a:xfrm>
            <a:off x="3431461" y="3422792"/>
            <a:ext cx="0" cy="90837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1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73644" y="1281953"/>
            <a:ext cx="3593438" cy="1260000"/>
          </a:xfrm>
          <a:prstGeom prst="roundRect">
            <a:avLst/>
          </a:prstGeom>
          <a:noFill/>
          <a:ln w="31750">
            <a:solidFill>
              <a:srgbClr val="55B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Python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- word1 = </a:t>
            </a:r>
            <a:r>
              <a:rPr lang="en-US" altLang="ko-KR" dirty="0" err="1" smtClean="0">
                <a:solidFill>
                  <a:schemeClr val="tx1"/>
                </a:solidFill>
              </a:rPr>
              <a:t>str</a:t>
            </a:r>
            <a:r>
              <a:rPr lang="en-US" altLang="ko-KR" dirty="0" smtClean="0">
                <a:solidFill>
                  <a:schemeClr val="tx1"/>
                </a:solidFill>
              </a:rPr>
              <a:t>(“</a:t>
            </a:r>
            <a:r>
              <a:rPr lang="ko-KR" altLang="en-US" dirty="0" smtClean="0">
                <a:solidFill>
                  <a:schemeClr val="tx1"/>
                </a:solidFill>
              </a:rPr>
              <a:t>바이러스</a:t>
            </a:r>
            <a:r>
              <a:rPr lang="en-US" altLang="ko-KR" dirty="0" smtClean="0">
                <a:solidFill>
                  <a:schemeClr val="tx1"/>
                </a:solidFill>
              </a:rPr>
              <a:t>”, 115)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하나의 문자열로 변환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486987" y="1281952"/>
            <a:ext cx="3593438" cy="4890737"/>
          </a:xfrm>
          <a:prstGeom prst="roundRect">
            <a:avLst/>
          </a:prstGeom>
          <a:noFill/>
          <a:ln w="31750">
            <a:solidFill>
              <a:srgbClr val="55B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 smtClean="0">
                <a:solidFill>
                  <a:schemeClr val="tx1"/>
                </a:solidFill>
              </a:rPr>
              <a:t>Jsp</a:t>
            </a:r>
            <a:r>
              <a:rPr lang="en-US" altLang="ko-KR" dirty="0" smtClean="0">
                <a:solidFill>
                  <a:schemeClr val="tx1"/>
                </a:solidFill>
              </a:rPr>
              <a:t>(script)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 ${reword.word1}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-&gt;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  [</a:t>
            </a:r>
            <a:r>
              <a:rPr lang="en-US" altLang="ko-KR" dirty="0">
                <a:solidFill>
                  <a:schemeClr val="tx1"/>
                </a:solidFill>
              </a:rPr>
              <a:t>${reword.word1</a:t>
            </a:r>
            <a:r>
              <a:rPr lang="en-US" altLang="ko-KR" dirty="0" smtClean="0">
                <a:solidFill>
                  <a:schemeClr val="tx1"/>
                </a:solidFill>
              </a:rPr>
              <a:t>}]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ko-KR" altLang="en-US" dirty="0" smtClean="0">
                <a:solidFill>
                  <a:schemeClr val="tx1"/>
                </a:solidFill>
              </a:rPr>
              <a:t> 리스트로 인식</a:t>
            </a:r>
            <a:r>
              <a:rPr lang="en-US" altLang="ko-KR" dirty="0" smtClean="0">
                <a:solidFill>
                  <a:schemeClr val="tx1"/>
                </a:solidFill>
              </a:rPr>
              <a:t>!!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  [“</a:t>
            </a:r>
            <a:r>
              <a:rPr lang="ko-KR" altLang="en-US" dirty="0" smtClean="0">
                <a:solidFill>
                  <a:schemeClr val="tx1"/>
                </a:solidFill>
              </a:rPr>
              <a:t>바이러스</a:t>
            </a:r>
            <a:r>
              <a:rPr lang="en-US" altLang="ko-KR" dirty="0" smtClean="0">
                <a:solidFill>
                  <a:schemeClr val="tx1"/>
                </a:solidFill>
              </a:rPr>
              <a:t>”, 155][0]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-&gt; </a:t>
            </a:r>
            <a:r>
              <a:rPr lang="ko-KR" altLang="en-US" dirty="0" smtClean="0">
                <a:solidFill>
                  <a:schemeClr val="tx1"/>
                </a:solidFill>
              </a:rPr>
              <a:t>바이러스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dirty="0">
                <a:solidFill>
                  <a:schemeClr val="tx1"/>
                </a:solidFill>
              </a:rPr>
              <a:t>[“</a:t>
            </a:r>
            <a:r>
              <a:rPr lang="ko-KR" altLang="en-US" dirty="0">
                <a:solidFill>
                  <a:schemeClr val="tx1"/>
                </a:solidFill>
              </a:rPr>
              <a:t>바이러스</a:t>
            </a:r>
            <a:r>
              <a:rPr lang="en-US" altLang="ko-KR" dirty="0">
                <a:solidFill>
                  <a:schemeClr val="tx1"/>
                </a:solidFill>
              </a:rPr>
              <a:t>”, 155</a:t>
            </a:r>
            <a:r>
              <a:rPr lang="en-US" altLang="ko-KR" dirty="0" smtClean="0">
                <a:solidFill>
                  <a:schemeClr val="tx1"/>
                </a:solidFill>
              </a:rPr>
              <a:t>][1]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-&gt; </a:t>
            </a:r>
            <a:r>
              <a:rPr lang="en-US" altLang="ko-KR" dirty="0" smtClean="0">
                <a:solidFill>
                  <a:schemeClr val="tx1"/>
                </a:solidFill>
              </a:rPr>
              <a:t>155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※ </a:t>
            </a:r>
            <a:r>
              <a:rPr lang="ko-KR" altLang="en-US" dirty="0" smtClean="0">
                <a:solidFill>
                  <a:schemeClr val="tx1"/>
                </a:solidFill>
              </a:rPr>
              <a:t>사용할 최종 데이터 형식에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en-US" dirty="0" smtClean="0">
                <a:solidFill>
                  <a:schemeClr val="tx1"/>
                </a:solidFill>
              </a:rPr>
              <a:t>맞춰서 데이터에 최적화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※ </a:t>
            </a:r>
            <a:r>
              <a:rPr lang="ko-KR" altLang="en-US" dirty="0" smtClean="0">
                <a:solidFill>
                  <a:schemeClr val="tx1"/>
                </a:solidFill>
              </a:rPr>
              <a:t>특별한 데이터 가공 없이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바로 사용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973644" y="3074909"/>
            <a:ext cx="3593438" cy="1260000"/>
          </a:xfrm>
          <a:prstGeom prst="roundRect">
            <a:avLst/>
          </a:prstGeom>
          <a:noFill/>
          <a:ln w="31750">
            <a:solidFill>
              <a:srgbClr val="55B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Oracle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- word1(column)</a:t>
            </a:r>
            <a:r>
              <a:rPr lang="ko-KR" altLang="en-US" dirty="0" smtClean="0">
                <a:solidFill>
                  <a:schemeClr val="tx1"/>
                </a:solidFill>
              </a:rPr>
              <a:t>에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  (“</a:t>
            </a:r>
            <a:r>
              <a:rPr lang="ko-KR" altLang="en-US" dirty="0">
                <a:solidFill>
                  <a:schemeClr val="tx1"/>
                </a:solidFill>
              </a:rPr>
              <a:t>바이러스</a:t>
            </a:r>
            <a:r>
              <a:rPr lang="en-US" altLang="ko-KR" dirty="0">
                <a:solidFill>
                  <a:schemeClr val="tx1"/>
                </a:solidFill>
              </a:rPr>
              <a:t>”, </a:t>
            </a:r>
            <a:r>
              <a:rPr lang="en-US" altLang="ko-KR" dirty="0" smtClean="0">
                <a:solidFill>
                  <a:schemeClr val="tx1"/>
                </a:solidFill>
              </a:rPr>
              <a:t>115) </a:t>
            </a:r>
            <a:r>
              <a:rPr lang="ko-KR" altLang="en-US" dirty="0" smtClean="0">
                <a:solidFill>
                  <a:schemeClr val="tx1"/>
                </a:solidFill>
              </a:rPr>
              <a:t>추가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73644" y="4912690"/>
            <a:ext cx="3593438" cy="1260000"/>
          </a:xfrm>
          <a:prstGeom prst="roundRect">
            <a:avLst/>
          </a:prstGeom>
          <a:noFill/>
          <a:ln w="31750">
            <a:solidFill>
              <a:srgbClr val="55B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Java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 String</a:t>
            </a:r>
            <a:r>
              <a:rPr lang="ko-KR" altLang="en-US" dirty="0" smtClean="0">
                <a:solidFill>
                  <a:schemeClr val="tx1"/>
                </a:solidFill>
              </a:rPr>
              <a:t>으로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word1</a:t>
            </a:r>
            <a:r>
              <a:rPr lang="ko-KR" altLang="en-US" dirty="0" smtClean="0">
                <a:solidFill>
                  <a:schemeClr val="tx1"/>
                </a:solidFill>
              </a:rPr>
              <a:t>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   </a:t>
            </a:r>
            <a:r>
              <a:rPr lang="en-US" altLang="ko-KR" dirty="0" err="1" smtClean="0">
                <a:solidFill>
                  <a:schemeClr val="tx1"/>
                </a:solidFill>
              </a:rPr>
              <a:t>dto</a:t>
            </a:r>
            <a:r>
              <a:rPr lang="ko-KR" altLang="en-US" dirty="0" smtClean="0">
                <a:solidFill>
                  <a:schemeClr val="tx1"/>
                </a:solidFill>
              </a:rPr>
              <a:t>에 </a:t>
            </a:r>
            <a:r>
              <a:rPr lang="en-US" altLang="ko-KR" dirty="0" smtClean="0">
                <a:solidFill>
                  <a:schemeClr val="tx1"/>
                </a:solidFill>
              </a:rPr>
              <a:t>set()</a:t>
            </a:r>
            <a:r>
              <a:rPr lang="ko-KR" altLang="en-US" dirty="0" smtClean="0">
                <a:solidFill>
                  <a:schemeClr val="tx1"/>
                </a:solidFill>
              </a:rPr>
              <a:t>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>
            <a:off x="3591068" y="2598211"/>
            <a:ext cx="358589" cy="387037"/>
          </a:xfrm>
          <a:prstGeom prst="downArrow">
            <a:avLst/>
          </a:prstGeom>
          <a:noFill/>
          <a:ln w="31750">
            <a:solidFill>
              <a:srgbClr val="55B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3591068" y="4400117"/>
            <a:ext cx="358589" cy="387037"/>
          </a:xfrm>
          <a:prstGeom prst="downArrow">
            <a:avLst/>
          </a:prstGeom>
          <a:noFill/>
          <a:ln w="31750">
            <a:solidFill>
              <a:srgbClr val="55B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6096000" y="2393576"/>
            <a:ext cx="932329" cy="1941333"/>
          </a:xfrm>
          <a:prstGeom prst="rightArrow">
            <a:avLst/>
          </a:prstGeom>
          <a:noFill/>
          <a:ln w="31750">
            <a:solidFill>
              <a:srgbClr val="55B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31583" y="208645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12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85" y="3510695"/>
            <a:ext cx="6439799" cy="81926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353" y="1249955"/>
            <a:ext cx="4621223" cy="34809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74" y="1069296"/>
            <a:ext cx="5820588" cy="16956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5" y="4900696"/>
            <a:ext cx="6658905" cy="1352739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9479097" y="1223060"/>
            <a:ext cx="1264023" cy="327843"/>
          </a:xfrm>
          <a:prstGeom prst="roundRect">
            <a:avLst/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pom.xml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348755" y="1776880"/>
            <a:ext cx="2961248" cy="228600"/>
          </a:xfrm>
          <a:prstGeom prst="roundRect">
            <a:avLst/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640041" y="2015447"/>
            <a:ext cx="0" cy="629566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71282" y="2648606"/>
            <a:ext cx="200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password </a:t>
            </a:r>
            <a:r>
              <a:rPr lang="ko-KR" altLang="en-US" b="1" dirty="0" smtClean="0"/>
              <a:t>암호화</a:t>
            </a:r>
            <a:endParaRPr lang="ko-KR" altLang="en-US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37129" y="5991613"/>
            <a:ext cx="6122895" cy="228600"/>
          </a:xfrm>
          <a:prstGeom prst="roundRect">
            <a:avLst/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7360024" y="6097849"/>
            <a:ext cx="757288" cy="0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117312" y="5905562"/>
            <a:ext cx="3318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입력한 </a:t>
            </a:r>
            <a:r>
              <a:rPr lang="en-US" altLang="ko-KR" b="1" dirty="0" smtClean="0"/>
              <a:t>password</a:t>
            </a:r>
            <a:r>
              <a:rPr lang="ko-KR" altLang="en-US" b="1" dirty="0" smtClean="0"/>
              <a:t>와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서버에 저장된 </a:t>
            </a:r>
            <a:r>
              <a:rPr lang="en-US" altLang="ko-KR" b="1" dirty="0" smtClean="0"/>
              <a:t>password </a:t>
            </a:r>
            <a:r>
              <a:rPr lang="ko-KR" altLang="en-US" b="1" dirty="0" smtClean="0"/>
              <a:t>비</a:t>
            </a:r>
            <a:r>
              <a:rPr lang="ko-KR" altLang="en-US" b="1" dirty="0"/>
              <a:t>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1583" y="208645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10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1583" y="208645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17" y="1035050"/>
            <a:ext cx="6816008" cy="343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85" y="4641056"/>
            <a:ext cx="875288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898237" y="1505634"/>
            <a:ext cx="4225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 smtClean="0"/>
              <a:t>Naver</a:t>
            </a:r>
            <a:r>
              <a:rPr lang="en-US" altLang="ko-KR" sz="1600" b="1" dirty="0" smtClean="0"/>
              <a:t> API</a:t>
            </a:r>
            <a:r>
              <a:rPr lang="ko-KR" altLang="en-US" sz="1600" b="1" dirty="0" smtClean="0"/>
              <a:t>를 이용해서 받아 온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Blog </a:t>
            </a:r>
            <a:r>
              <a:rPr lang="ko-KR" altLang="en-US" sz="1600" b="1" dirty="0" smtClean="0"/>
              <a:t>데이터를 </a:t>
            </a:r>
            <a:r>
              <a:rPr lang="en-US" altLang="ko-KR" sz="1600" b="1" dirty="0" smtClean="0"/>
              <a:t>JSON-SIMPLE </a:t>
            </a:r>
            <a:r>
              <a:rPr lang="ko-KR" altLang="en-US" sz="1600" b="1" dirty="0" smtClean="0"/>
              <a:t>라이브러리를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ko-KR" altLang="en-US" sz="1600" b="1" dirty="0" smtClean="0"/>
              <a:t>통해 정제 후 </a:t>
            </a:r>
            <a:r>
              <a:rPr lang="en-US" altLang="ko-KR" sz="1600" b="1" dirty="0" smtClean="0"/>
              <a:t>Map</a:t>
            </a:r>
            <a:r>
              <a:rPr lang="ko-KR" altLang="en-US" sz="1600" b="1" dirty="0" smtClean="0"/>
              <a:t>에 저장한다</a:t>
            </a:r>
            <a:r>
              <a:rPr lang="en-US" altLang="ko-KR" sz="1600" b="1" dirty="0" smtClean="0"/>
              <a:t>.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8543925" y="4552622"/>
            <a:ext cx="0" cy="511177"/>
          </a:xfrm>
          <a:prstGeom prst="straightConnector1">
            <a:avLst/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936685" y="5557836"/>
            <a:ext cx="7731190" cy="519113"/>
          </a:xfrm>
          <a:prstGeom prst="roundRect">
            <a:avLst/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965917" y="3614736"/>
            <a:ext cx="5072933" cy="852489"/>
          </a:xfrm>
          <a:prstGeom prst="roundRect">
            <a:avLst/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꺾인 연결선 31"/>
          <p:cNvCxnSpPr>
            <a:endCxn id="30" idx="3"/>
          </p:cNvCxnSpPr>
          <p:nvPr/>
        </p:nvCxnSpPr>
        <p:spPr>
          <a:xfrm rot="10800000" flipV="1">
            <a:off x="6038851" y="2209803"/>
            <a:ext cx="1859387" cy="1831178"/>
          </a:xfrm>
          <a:prstGeom prst="bentConnector3">
            <a:avLst>
              <a:gd name="adj1" fmla="val 50000"/>
            </a:avLst>
          </a:prstGeom>
          <a:ln w="41275">
            <a:solidFill>
              <a:srgbClr val="7030A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524750" y="3882450"/>
            <a:ext cx="42862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/>
              <a:t>Map </a:t>
            </a:r>
            <a:r>
              <a:rPr lang="ko-KR" altLang="en-US" sz="1600" b="1" dirty="0" smtClean="0"/>
              <a:t>형식으로 </a:t>
            </a:r>
            <a:r>
              <a:rPr lang="ko-KR" altLang="en-US" sz="1600" b="1" dirty="0"/>
              <a:t>저장한 데이터를 </a:t>
            </a:r>
            <a:r>
              <a:rPr lang="en-US" altLang="ko-KR" sz="1600" b="1" dirty="0" smtClean="0"/>
              <a:t>JSP</a:t>
            </a:r>
            <a:r>
              <a:rPr lang="ko-KR" altLang="en-US" sz="1600" b="1" dirty="0"/>
              <a:t>에서 </a:t>
            </a:r>
            <a:r>
              <a:rPr lang="en-US" altLang="ko-KR" sz="1600" b="1" dirty="0" smtClean="0"/>
              <a:t>Key</a:t>
            </a:r>
            <a:r>
              <a:rPr lang="ko-KR" altLang="en-US" sz="1600" b="1" dirty="0" smtClean="0"/>
              <a:t>를 이용하여 사용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2832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6146" name="Picture 2" descr="C:\Users\hong\Desktop\브랜드독\문화 화면캡쳐\err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89" y="1679574"/>
            <a:ext cx="10861012" cy="243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192306" y="2162210"/>
            <a:ext cx="5091953" cy="282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285998" y="4750860"/>
            <a:ext cx="86509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네이버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API</a:t>
            </a:r>
            <a:r>
              <a:rPr lang="ko-KR" altLang="en-US" b="1" dirty="0" smtClean="0"/>
              <a:t>를 이용하는 중 시작일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종료일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기간 등을 입력할 때 리스트로</a:t>
            </a:r>
            <a:endParaRPr lang="en-US" altLang="ko-KR" b="1" dirty="0" smtClean="0"/>
          </a:p>
          <a:p>
            <a:r>
              <a:rPr lang="ko-KR" altLang="en-US" b="1" dirty="0" smtClean="0"/>
              <a:t>들어가거나 작은 따옴표로 데이터가 들어가는 경우 오류 발생</a:t>
            </a:r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 </a:t>
            </a:r>
            <a:r>
              <a:rPr lang="ko-KR" altLang="en-US" b="1" dirty="0" smtClean="0"/>
              <a:t>문자열</a:t>
            </a:r>
            <a:r>
              <a:rPr lang="en-US" altLang="ko-KR" b="1" dirty="0"/>
              <a:t> </a:t>
            </a:r>
            <a:r>
              <a:rPr lang="ko-KR" altLang="en-US" b="1" dirty="0" smtClean="0"/>
              <a:t>변환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작은 따옴표 변환 작업 필요</a:t>
            </a:r>
            <a:endParaRPr lang="en-US" altLang="ko-KR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1583" y="208645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아래쪽 화살표 3"/>
          <p:cNvSpPr/>
          <p:nvPr/>
        </p:nvSpPr>
        <p:spPr>
          <a:xfrm>
            <a:off x="4229100" y="5476875"/>
            <a:ext cx="1209675" cy="514350"/>
          </a:xfrm>
          <a:prstGeom prst="down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45058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ong\Desktop\브랜드독\문화 화면캡쳐\error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55" y="1155700"/>
            <a:ext cx="9202737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19987" y="1155699"/>
            <a:ext cx="2064625" cy="205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28026" y="5243048"/>
            <a:ext cx="865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Input type</a:t>
            </a:r>
            <a:r>
              <a:rPr lang="ko-KR" altLang="en-US" b="1" dirty="0" smtClean="0"/>
              <a:t>이 </a:t>
            </a:r>
            <a:r>
              <a:rPr lang="en-US" altLang="ko-KR" b="1" dirty="0" smtClean="0"/>
              <a:t>checkbox</a:t>
            </a:r>
            <a:r>
              <a:rPr lang="ko-KR" altLang="en-US" b="1" dirty="0" smtClean="0"/>
              <a:t>이고 </a:t>
            </a:r>
            <a:r>
              <a:rPr lang="en-US" altLang="ko-KR" b="1" dirty="0" smtClean="0"/>
              <a:t>name=“ages”</a:t>
            </a:r>
            <a:r>
              <a:rPr lang="ko-KR" altLang="en-US" b="1" dirty="0" smtClean="0"/>
              <a:t>인 것이 체크가 되어있지 않으면 </a:t>
            </a:r>
            <a:endParaRPr lang="en-US" altLang="ko-KR" b="1" dirty="0" smtClean="0"/>
          </a:p>
          <a:p>
            <a:r>
              <a:rPr lang="ko-KR" altLang="en-US" b="1" dirty="0" smtClean="0"/>
              <a:t>연령대를 체크해 달라고 알리는 </a:t>
            </a:r>
            <a:r>
              <a:rPr lang="en-US" altLang="ko-KR" b="1" dirty="0" err="1" smtClean="0"/>
              <a:t>jquery</a:t>
            </a:r>
            <a:r>
              <a:rPr lang="ko-KR" altLang="en-US" b="1" dirty="0" smtClean="0"/>
              <a:t>로 해결</a:t>
            </a:r>
            <a:endParaRPr lang="ko-KR" altLang="en-US" b="1" dirty="0"/>
          </a:p>
        </p:txBody>
      </p:sp>
      <p:pic>
        <p:nvPicPr>
          <p:cNvPr id="1027" name="Picture 3" descr="C:\Users\hong\Desktop\브랜드독\문화 화면캡쳐\solu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590" y="3036361"/>
            <a:ext cx="6621463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1026" idx="2"/>
            <a:endCxn id="1027" idx="0"/>
          </p:cNvCxnSpPr>
          <p:nvPr/>
        </p:nvCxnSpPr>
        <p:spPr>
          <a:xfrm flipH="1">
            <a:off x="5557322" y="1908175"/>
            <a:ext cx="2" cy="112818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1583" y="208645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44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124" name="Picture 4" descr="C:\Users\hong\Desktop\2차 프로젝트\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8" y="798817"/>
            <a:ext cx="5625290" cy="370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38014" y="4706035"/>
            <a:ext cx="556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그래프는 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사용하는데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검색어에</a:t>
            </a:r>
            <a:r>
              <a:rPr lang="ko-KR" altLang="en-US" dirty="0" smtClean="0"/>
              <a:t> 대한 </a:t>
            </a:r>
            <a:endParaRPr lang="en-US" altLang="ko-KR" dirty="0" smtClean="0"/>
          </a:p>
          <a:p>
            <a:r>
              <a:rPr lang="ko-KR" altLang="en-US" dirty="0" smtClean="0"/>
              <a:t>데이터가 없으면 값을 가져오지 못 한다</a:t>
            </a:r>
            <a:r>
              <a:rPr lang="en-US" altLang="ko-KR" dirty="0" smtClean="0"/>
              <a:t>.</a:t>
            </a:r>
          </a:p>
        </p:txBody>
      </p:sp>
      <p:pic>
        <p:nvPicPr>
          <p:cNvPr id="5125" name="Picture 5" descr="C:\Users\hong\Desktop\2차 프로젝트\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902" y="208645"/>
            <a:ext cx="4970834" cy="43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05320" y="5004962"/>
            <a:ext cx="4748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상가 이름으로 검색이 되는데 관련된 상가가</a:t>
            </a:r>
            <a:endParaRPr lang="en-US" altLang="ko-KR" dirty="0" smtClean="0"/>
          </a:p>
          <a:p>
            <a:r>
              <a:rPr lang="ko-KR" altLang="en-US" dirty="0" smtClean="0"/>
              <a:t>없으면 아무것도 표시가 안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583" y="208645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448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8194" name="Picture 2" descr="C:\Users\hong\Desktop\2차 프로젝트\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165" y="1256151"/>
            <a:ext cx="1027376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89890" y="3502436"/>
            <a:ext cx="636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</a:t>
            </a:r>
            <a:r>
              <a:rPr lang="ko-KR" altLang="en-US" dirty="0" smtClean="0"/>
              <a:t>방식으로 </a:t>
            </a:r>
            <a:r>
              <a:rPr lang="ko-KR" altLang="en-US" dirty="0" smtClean="0"/>
              <a:t>보낼 때 </a:t>
            </a:r>
            <a:r>
              <a:rPr lang="ko-KR" altLang="en-US" dirty="0" smtClean="0"/>
              <a:t>보낸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값이 </a:t>
            </a:r>
            <a:r>
              <a:rPr lang="ko-KR" altLang="en-US" dirty="0" smtClean="0"/>
              <a:t>없을 때 </a:t>
            </a:r>
            <a:r>
              <a:rPr lang="ko-KR" altLang="en-US" dirty="0" smtClean="0"/>
              <a:t>발생한다</a:t>
            </a:r>
            <a:endParaRPr lang="ko-KR" altLang="en-US" dirty="0"/>
          </a:p>
        </p:txBody>
      </p:sp>
      <p:pic>
        <p:nvPicPr>
          <p:cNvPr id="8195" name="Picture 3" descr="C:\Users\hong\Desktop\2차 프로젝트\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4089569"/>
            <a:ext cx="41338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hong\Desktop\2차 프로젝트\2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63" y="4089569"/>
            <a:ext cx="5076825" cy="14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5505855" y="4513634"/>
            <a:ext cx="437745" cy="690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712476" y="6070219"/>
            <a:ext cx="541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제이쿼리 버전문제로 오른쪽처럼 변경 </a:t>
            </a:r>
            <a:r>
              <a:rPr lang="ko-KR" altLang="en-US" dirty="0" err="1" smtClean="0"/>
              <a:t>해줘야한다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1583" y="208645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핵심 코드 및 오류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71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713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개발 내용 및 요구사항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문화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703903"/>
              </p:ext>
            </p:extLst>
          </p:nvPr>
        </p:nvGraphicFramePr>
        <p:xfrm>
          <a:off x="1088003" y="936267"/>
          <a:ext cx="10583298" cy="5850552"/>
        </p:xfrm>
        <a:graphic>
          <a:graphicData uri="http://schemas.openxmlformats.org/drawingml/2006/table">
            <a:tbl>
              <a:tblPr/>
              <a:tblGrid>
                <a:gridCol w="1343757"/>
                <a:gridCol w="1127969"/>
                <a:gridCol w="8111572"/>
              </a:tblGrid>
              <a:tr h="442964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컴 윤체 L"/>
                        </a:rPr>
                        <a:t>1.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컴 윤체 L"/>
                        </a:rPr>
                        <a:t>문화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23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번호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요구사항명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상세내용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363868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1-1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 사용자는 문화방면을 검색하기 위해서 아이디와 비밀번호를 통해서 로그인을 해야한다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8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주제어는 문화로 고정하고 문화와 관련된 관련어를 통해 입력하여 검색조회버튼을 누르면 검색할 수 있다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시작일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종료일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기간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성별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연령대를 입력해야한다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그래프 화면에서 다시 검색하기 버튼을 통해 검색을 다시할 수 있다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868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1-2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검색어 처리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관련어와 시작일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종료일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기간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성별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연령대를 네이버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API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에 적용해 기간별 검색량 비율을 저장한다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네이버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API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를 통해 입력된 단어와 연관되어 있는 상위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개를 검색해서 저장한다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0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검색화면에서 현재 공연순위와 영화순위는 네이버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인터파크에서 웹 크롤링을 통해서 이미지링크와 공연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영화제목을 보이게한다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그래프화면에서 관련어에 대한 관련블로그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개를 노출되게 데이터를 파싱한다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868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1-3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정보 보기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메인에서 문화를 클릭하면 단어를 검색하는 페이지에서 현재 공연순위와 영화순위를 알 수 있다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8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그래프화면에서 입력된 단어와 연관되어 저장된 상위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30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개 단어를 차트를 통해 알 수 있다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3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그래프화면에서 저장된 기간별 검색량 비율을 선그래프를 통해 알 수 있다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8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그래프 화면에서 관련어에 대한 관련 블로그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개를 스크롤바를 통해 볼 수 있다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그래프 화면에서 카카오톡 공유하기를 통해 검색페이지를 공유할 수 있다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8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일반회원은 그래프 화면에서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PDF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다운로드를 통해 화면을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캡쳐한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PDF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를 다운로드 받을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714" marR="10714" marT="10714" marB="107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11.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 소감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518865" y="1679575"/>
            <a:ext cx="8344300" cy="2215590"/>
          </a:xfrm>
          <a:prstGeom prst="roundRect">
            <a:avLst/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박현태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이번 프로젝트는 </a:t>
            </a:r>
            <a:r>
              <a:rPr lang="en-US" altLang="ko-KR" dirty="0" smtClean="0">
                <a:solidFill>
                  <a:schemeClr val="tx1"/>
                </a:solidFill>
              </a:rPr>
              <a:t>API</a:t>
            </a:r>
            <a:r>
              <a:rPr lang="ko-KR" altLang="en-US" dirty="0" smtClean="0">
                <a:solidFill>
                  <a:schemeClr val="tx1"/>
                </a:solidFill>
              </a:rPr>
              <a:t>사용과 웹 </a:t>
            </a:r>
            <a:r>
              <a:rPr lang="ko-KR" altLang="en-US" dirty="0" err="1" smtClean="0">
                <a:solidFill>
                  <a:schemeClr val="tx1"/>
                </a:solidFill>
              </a:rPr>
              <a:t>크롤링을</a:t>
            </a:r>
            <a:r>
              <a:rPr lang="ko-KR" altLang="en-US" dirty="0" smtClean="0">
                <a:solidFill>
                  <a:schemeClr val="tx1"/>
                </a:solidFill>
              </a:rPr>
              <a:t> 한 자료를 가공하여 데이터 베이스에 저장을 하고 저장된 데이터를 가지고 시각화를 위해 </a:t>
            </a:r>
            <a:r>
              <a:rPr lang="en-US" altLang="ko-KR" dirty="0" smtClean="0">
                <a:solidFill>
                  <a:schemeClr val="tx1"/>
                </a:solidFill>
              </a:rPr>
              <a:t>web </a:t>
            </a:r>
            <a:r>
              <a:rPr lang="ko-KR" altLang="en-US" dirty="0" smtClean="0">
                <a:solidFill>
                  <a:schemeClr val="tx1"/>
                </a:solidFill>
              </a:rPr>
              <a:t>라이브러리 사용하여 차트를 만드는 과정은 새로운 경험이었습니다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원하는 데이터를 만들기 위해 데이터의 구조를 파악하여야 하고 사용할 데이터 구조에 맞게 가공을 하는 과정에서 팀원과 소통을 하며 서로 모르는 부분을 연구해서 완성해 가는 즐거운 프로젝트였습니다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454271" y="4308475"/>
            <a:ext cx="8408894" cy="2215590"/>
          </a:xfrm>
          <a:prstGeom prst="roundRect">
            <a:avLst/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김동현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- Spring</a:t>
            </a:r>
            <a:r>
              <a:rPr lang="ko-KR" altLang="en-US" dirty="0" smtClean="0">
                <a:solidFill>
                  <a:schemeClr val="tx1"/>
                </a:solidFill>
              </a:rPr>
              <a:t>을 이용한 프로젝트를 하면서 </a:t>
            </a:r>
            <a:r>
              <a:rPr lang="en-US" altLang="ko-KR" dirty="0" smtClean="0">
                <a:solidFill>
                  <a:schemeClr val="tx1"/>
                </a:solidFill>
              </a:rPr>
              <a:t>Python</a:t>
            </a:r>
            <a:r>
              <a:rPr lang="ko-KR" altLang="en-US" dirty="0" smtClean="0">
                <a:solidFill>
                  <a:schemeClr val="tx1"/>
                </a:solidFill>
              </a:rPr>
              <a:t>을 같이 이용해 데이터를 웹 </a:t>
            </a:r>
            <a:r>
              <a:rPr lang="ko-KR" altLang="en-US" dirty="0" err="1" smtClean="0">
                <a:solidFill>
                  <a:schemeClr val="tx1"/>
                </a:solidFill>
              </a:rPr>
              <a:t>크롤링이나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API</a:t>
            </a:r>
            <a:r>
              <a:rPr lang="ko-KR" altLang="en-US" dirty="0" smtClean="0">
                <a:solidFill>
                  <a:schemeClr val="tx1"/>
                </a:solidFill>
              </a:rPr>
              <a:t>를 활용해서 내가 원하는 정보로 자르고 가공해서 화면에 뿌리는 과정이 너무 재미있었습니다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다음에 더 큰 데이터들을 가지고 해보고 싶었고 팀원들과 소통이 잘되어서 좋았습니다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원하는 결과를 보여주는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만족하는 프로젝트였고 취업하는데 공부가 많이 되었던 개발이었습니다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325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518865" y="1679575"/>
            <a:ext cx="8344300" cy="2215590"/>
          </a:xfrm>
          <a:prstGeom prst="roundRect">
            <a:avLst/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박현철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vl="0"/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일단은 </a:t>
            </a:r>
            <a:r>
              <a:rPr lang="ko-KR" altLang="en-US" dirty="0">
                <a:solidFill>
                  <a:prstClr val="black"/>
                </a:solidFill>
              </a:rPr>
              <a:t>추후에 보안 해야 할게 </a:t>
            </a:r>
            <a:r>
              <a:rPr lang="ko-KR" altLang="en-US" dirty="0" smtClean="0">
                <a:solidFill>
                  <a:prstClr val="black"/>
                </a:solidFill>
              </a:rPr>
              <a:t>많은 거 </a:t>
            </a:r>
            <a:r>
              <a:rPr lang="ko-KR" altLang="en-US" dirty="0">
                <a:solidFill>
                  <a:prstClr val="black"/>
                </a:solidFill>
              </a:rPr>
              <a:t>같다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ko-KR" altLang="en-US" dirty="0">
                <a:solidFill>
                  <a:prstClr val="black"/>
                </a:solidFill>
              </a:rPr>
              <a:t>앞에 본 콤마와 </a:t>
            </a:r>
            <a:r>
              <a:rPr lang="ko-KR" altLang="en-US" dirty="0" smtClean="0">
                <a:solidFill>
                  <a:prstClr val="black"/>
                </a:solidFill>
              </a:rPr>
              <a:t>따옴표를 </a:t>
            </a:r>
            <a:r>
              <a:rPr lang="ko-KR" altLang="en-US" dirty="0">
                <a:solidFill>
                  <a:prstClr val="black"/>
                </a:solidFill>
              </a:rPr>
              <a:t>없애는 소스 등등 하드 코딩 </a:t>
            </a:r>
            <a:r>
              <a:rPr lang="ko-KR" altLang="en-US" dirty="0" smtClean="0">
                <a:solidFill>
                  <a:prstClr val="black"/>
                </a:solidFill>
              </a:rPr>
              <a:t>한 게 너무 </a:t>
            </a:r>
            <a:r>
              <a:rPr lang="ko-KR" altLang="en-US" dirty="0">
                <a:solidFill>
                  <a:prstClr val="black"/>
                </a:solidFill>
              </a:rPr>
              <a:t>많아서 코드가 너무 길어졌고  데이터 만드는 시간도 너무 길다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ko-KR" altLang="en-US" dirty="0">
                <a:solidFill>
                  <a:prstClr val="black"/>
                </a:solidFill>
              </a:rPr>
              <a:t>이것만 빼면은 만족한 </a:t>
            </a:r>
            <a:r>
              <a:rPr lang="ko-KR" altLang="en-US" dirty="0" smtClean="0">
                <a:solidFill>
                  <a:prstClr val="black"/>
                </a:solidFill>
              </a:rPr>
              <a:t>결과물이 나왔다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ko-KR" altLang="en-US" dirty="0">
                <a:solidFill>
                  <a:prstClr val="black"/>
                </a:solidFill>
              </a:rPr>
              <a:t>스프링으로 처음 프로젝트 </a:t>
            </a:r>
            <a:r>
              <a:rPr lang="ko-KR" altLang="en-US" dirty="0" smtClean="0">
                <a:solidFill>
                  <a:prstClr val="black"/>
                </a:solidFill>
              </a:rPr>
              <a:t>해보는데 </a:t>
            </a:r>
            <a:r>
              <a:rPr lang="en-US" altLang="ko-KR" dirty="0">
                <a:solidFill>
                  <a:prstClr val="black"/>
                </a:solidFill>
              </a:rPr>
              <a:t>1</a:t>
            </a:r>
            <a:r>
              <a:rPr lang="ko-KR" altLang="en-US" dirty="0">
                <a:solidFill>
                  <a:prstClr val="black"/>
                </a:solidFill>
              </a:rPr>
              <a:t>차 프로젝트보다는 </a:t>
            </a:r>
            <a:r>
              <a:rPr lang="ko-KR" altLang="en-US" dirty="0" smtClean="0">
                <a:solidFill>
                  <a:prstClr val="black"/>
                </a:solidFill>
              </a:rPr>
              <a:t>웹 페이지</a:t>
            </a:r>
            <a:r>
              <a:rPr lang="ko-KR" altLang="en-US" dirty="0">
                <a:solidFill>
                  <a:prstClr val="black"/>
                </a:solidFill>
              </a:rPr>
              <a:t>를</a:t>
            </a:r>
            <a:r>
              <a:rPr lang="ko-KR" altLang="en-US" dirty="0" smtClean="0">
                <a:solidFill>
                  <a:prstClr val="black"/>
                </a:solidFill>
              </a:rPr>
              <a:t> 만드는 게 </a:t>
            </a:r>
            <a:r>
              <a:rPr lang="ko-KR" altLang="en-US" dirty="0">
                <a:solidFill>
                  <a:prstClr val="black"/>
                </a:solidFill>
              </a:rPr>
              <a:t>편해서 </a:t>
            </a:r>
            <a:r>
              <a:rPr lang="ko-KR" altLang="en-US" dirty="0" smtClean="0">
                <a:solidFill>
                  <a:prstClr val="black"/>
                </a:solidFill>
              </a:rPr>
              <a:t>다른 곳에 시간을 더 </a:t>
            </a:r>
            <a:r>
              <a:rPr lang="ko-KR" altLang="en-US" dirty="0">
                <a:solidFill>
                  <a:prstClr val="black"/>
                </a:solidFill>
              </a:rPr>
              <a:t>투자 </a:t>
            </a:r>
            <a:r>
              <a:rPr lang="ko-KR" altLang="en-US" dirty="0" smtClean="0">
                <a:solidFill>
                  <a:prstClr val="black"/>
                </a:solidFill>
              </a:rPr>
              <a:t>할 수 있어 </a:t>
            </a:r>
            <a:r>
              <a:rPr lang="ko-KR" altLang="en-US" dirty="0">
                <a:solidFill>
                  <a:prstClr val="black"/>
                </a:solidFill>
              </a:rPr>
              <a:t>좋았고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ko-KR" altLang="en-US" dirty="0">
                <a:solidFill>
                  <a:prstClr val="black"/>
                </a:solidFill>
              </a:rPr>
              <a:t>앞으로 개발 공부를 열심히 해서 효율적인 프로그램을 만들고 싶다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1583" y="208645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11.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 소감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25" y="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84613" y="145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4763" y="15827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454271" y="4308475"/>
            <a:ext cx="8408894" cy="2215590"/>
          </a:xfrm>
          <a:prstGeom prst="roundRect">
            <a:avLst/>
          </a:prstGeom>
          <a:noFill/>
          <a:ln w="31750">
            <a:solidFill>
              <a:srgbClr val="45C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김재원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이번 프로젝트는 데이터를 가공하여 내가 원하는 데로 만드는 것에 중점을 두고 진행했다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원하는 것만큼 자유자재로 데이터를 다루기 어려웠지만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이번 프로젝트의 경험으로 앞으로 데이터를 다루는데 있어서 도움이 될 것 같다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결과물을 만들어 내는데 있어서 </a:t>
            </a:r>
            <a:r>
              <a:rPr lang="en-US" altLang="ko-KR" dirty="0" smtClean="0">
                <a:solidFill>
                  <a:schemeClr val="tx1"/>
                </a:solidFill>
              </a:rPr>
              <a:t>Java</a:t>
            </a:r>
            <a:r>
              <a:rPr lang="ko-KR" altLang="en-US" dirty="0" smtClean="0">
                <a:solidFill>
                  <a:schemeClr val="tx1"/>
                </a:solidFill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</a:rPr>
              <a:t>Python</a:t>
            </a:r>
            <a:r>
              <a:rPr lang="ko-KR" altLang="en-US" dirty="0" smtClean="0">
                <a:solidFill>
                  <a:schemeClr val="tx1"/>
                </a:solidFill>
              </a:rPr>
              <a:t>을 연동하여 사용했던 부분도 흥미로웠다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아직 실력이 부족해서 </a:t>
            </a:r>
            <a:r>
              <a:rPr lang="en-US" altLang="ko-KR" dirty="0" smtClean="0">
                <a:solidFill>
                  <a:schemeClr val="tx1"/>
                </a:solidFill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</a:rPr>
              <a:t>효율적인</a:t>
            </a:r>
            <a:r>
              <a:rPr lang="en-US" altLang="ko-KR" dirty="0" smtClean="0">
                <a:solidFill>
                  <a:schemeClr val="tx1"/>
                </a:solidFill>
              </a:rPr>
              <a:t>’ </a:t>
            </a:r>
            <a:r>
              <a:rPr lang="ko-KR" altLang="en-US" dirty="0" smtClean="0">
                <a:solidFill>
                  <a:schemeClr val="tx1"/>
                </a:solidFill>
              </a:rPr>
              <a:t>코딩이 부족했는데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지속적인 공부를 통해 보완해야 할 것 같다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프로젝트를 진행하면서 팀원 간에 원하는 부분이 잘 소통이 되어 순조롭게 진행되어 즐겁게 마무리할 수 있었다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36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35182" y="2951947"/>
            <a:ext cx="4121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300" dirty="0" smtClean="0"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THANK YOU</a:t>
            </a:r>
            <a:endParaRPr lang="ko-KR" altLang="en-US" sz="4800" spc="300" dirty="0"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8072" y="3792469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150" dirty="0" smtClean="0">
                <a:ln w="22225">
                  <a:noFill/>
                </a:ln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감사합니다</a:t>
            </a:r>
            <a:r>
              <a:rPr lang="en-US" altLang="ko-KR" sz="1100" spc="150" dirty="0" smtClean="0">
                <a:ln w="22225">
                  <a:noFill/>
                </a:ln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100" spc="150" dirty="0">
              <a:ln w="22225">
                <a:noFill/>
              </a:ln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643438" y="3782944"/>
            <a:ext cx="2905125" cy="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31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1583" y="208645"/>
            <a:ext cx="4713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개발 내용 및 요구사항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음식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892550" y="1104900"/>
            <a:ext cx="3822700" cy="673100"/>
          </a:xfrm>
          <a:prstGeom prst="roundRect">
            <a:avLst/>
          </a:prstGeom>
          <a:gradFill flip="none" rotWithShape="1">
            <a:gsLst>
              <a:gs pos="0">
                <a:srgbClr val="45C4AC"/>
              </a:gs>
              <a:gs pos="10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일반 사용자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0150" y="1968498"/>
            <a:ext cx="4127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>
                <a:latin typeface="+mj-lt"/>
              </a:rPr>
              <a:t>로그인</a:t>
            </a: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>
                <a:latin typeface="+mj-lt"/>
              </a:rPr>
              <a:t>검색</a:t>
            </a: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kern="0" dirty="0" smtClean="0">
                <a:latin typeface="+mj-lt"/>
              </a:rPr>
              <a:t>연관키워드</a:t>
            </a:r>
            <a:r>
              <a:rPr lang="en-US" altLang="ko-KR" b="1" kern="0" dirty="0" smtClean="0">
                <a:latin typeface="+mj-lt"/>
              </a:rPr>
              <a:t> </a:t>
            </a:r>
            <a:r>
              <a:rPr lang="ko-KR" altLang="en-US" b="1" kern="0" dirty="0" smtClean="0">
                <a:latin typeface="+mj-lt"/>
              </a:rPr>
              <a:t>보기</a:t>
            </a:r>
            <a:endParaRPr lang="en-US" altLang="ko-KR" b="1" kern="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kern="0" dirty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kern="0" dirty="0" err="1" smtClean="0">
                <a:latin typeface="+mj-lt"/>
              </a:rPr>
              <a:t>날짜별</a:t>
            </a:r>
            <a:r>
              <a:rPr lang="ko-KR" altLang="en-US" b="1" kern="0" dirty="0" smtClean="0">
                <a:latin typeface="+mj-lt"/>
              </a:rPr>
              <a:t> </a:t>
            </a:r>
            <a:r>
              <a:rPr lang="ko-KR" altLang="en-US" b="1" kern="0" dirty="0" err="1" smtClean="0">
                <a:latin typeface="+mj-lt"/>
              </a:rPr>
              <a:t>검색량</a:t>
            </a:r>
            <a:r>
              <a:rPr lang="ko-KR" altLang="en-US" b="1" kern="0" dirty="0" smtClean="0">
                <a:latin typeface="+mj-lt"/>
              </a:rPr>
              <a:t> 보기</a:t>
            </a:r>
            <a:endParaRPr lang="en-US" altLang="ko-KR" b="1" kern="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kern="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kern="0" dirty="0" err="1" smtClean="0">
                <a:latin typeface="+mj-lt"/>
              </a:rPr>
              <a:t>레시피</a:t>
            </a:r>
            <a:r>
              <a:rPr lang="ko-KR" altLang="en-US" b="1" kern="0" dirty="0" smtClean="0">
                <a:latin typeface="+mj-lt"/>
              </a:rPr>
              <a:t> 보기</a:t>
            </a:r>
            <a:endParaRPr lang="en-US" altLang="ko-KR" b="1" kern="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kern="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kern="0" dirty="0" smtClean="0">
                <a:latin typeface="+mj-lt"/>
              </a:rPr>
              <a:t>음식점 보기</a:t>
            </a:r>
            <a:endParaRPr lang="en-US" altLang="ko-KR" b="1" kern="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kern="0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kern="0" dirty="0" smtClean="0">
                <a:latin typeface="+mj-lt"/>
              </a:rPr>
              <a:t>쇼핑정보 보기</a:t>
            </a:r>
            <a:endParaRPr lang="en-US" altLang="ko-KR" b="1" dirty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293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583" y="208645"/>
            <a:ext cx="4713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개발 내용 및 요구사항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음식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138" y="159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236802"/>
              </p:ext>
            </p:extLst>
          </p:nvPr>
        </p:nvGraphicFramePr>
        <p:xfrm>
          <a:off x="969577" y="1059727"/>
          <a:ext cx="10827975" cy="5493472"/>
        </p:xfrm>
        <a:graphic>
          <a:graphicData uri="http://schemas.openxmlformats.org/drawingml/2006/table">
            <a:tbl>
              <a:tblPr/>
              <a:tblGrid>
                <a:gridCol w="1424653"/>
                <a:gridCol w="1615590"/>
                <a:gridCol w="7787732"/>
              </a:tblGrid>
              <a:tr h="736210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컴 윤체 L"/>
                        </a:rPr>
                        <a:t>2.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컴 윤체 L"/>
                        </a:rPr>
                        <a:t>음식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65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번호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요구사항명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상세내용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337938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2-1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 하기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주제어는 음식으로 고정되어야 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회원은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검색어를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사용자가 입력을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회원은 기간을 설정할수 있다 기본은 종료일은 오늘 시작일은 한달전이다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회원은 월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주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일을 선택할수 있다 기본은 일간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회원은 성별를 선택을수 있다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기본은 전체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회원은 나이 범위를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선택할 수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기본은 전체이고 최소 한가지를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선택해야한다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71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2-2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 보기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회원은 수집된 내용을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볼 수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있어야한다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수집된 내용은 연관 키워드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날자별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검색량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비율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레시피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음식점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쇼핑이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 키워드는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연관어와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건수 그래프로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볼 수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날자별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검색량은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날짜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검색량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그래프로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볼 수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레시피는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바로가기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버튼을 누르면 사이트로 갈수 있고 화면에서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볼 수도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있다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음식집은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구로 주변 음식점을 보여준다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음식점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정보와 위치를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볼 수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쇼핑은 사진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제목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가격을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볼 수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있고 클릭을 하면 사이트에 연결이 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19138" y="1660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84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1583" y="208645"/>
            <a:ext cx="4713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개발 내용 및 요구사항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정의서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뉴스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892550" y="1104900"/>
            <a:ext cx="3822700" cy="673100"/>
          </a:xfrm>
          <a:prstGeom prst="roundRect">
            <a:avLst/>
          </a:prstGeom>
          <a:gradFill flip="none" rotWithShape="1">
            <a:gsLst>
              <a:gs pos="0">
                <a:srgbClr val="45C4AC"/>
              </a:gs>
              <a:gs pos="100000">
                <a:schemeClr val="accent1">
                  <a:tint val="44500"/>
                  <a:satMod val="160000"/>
                  <a:lumMod val="10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일반 사용자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0150" y="2158998"/>
            <a:ext cx="41275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>
                <a:latin typeface="+mj-lt"/>
              </a:rPr>
              <a:t>로그인</a:t>
            </a: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>
                <a:latin typeface="+mj-lt"/>
              </a:rPr>
              <a:t>뉴스 토픽 보기</a:t>
            </a: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>
                <a:latin typeface="+mj-lt"/>
              </a:rPr>
              <a:t>성별</a:t>
            </a:r>
            <a:r>
              <a:rPr lang="en-US" altLang="ko-KR" b="1" dirty="0" smtClean="0">
                <a:latin typeface="+mj-lt"/>
              </a:rPr>
              <a:t>, </a:t>
            </a:r>
            <a:r>
              <a:rPr lang="ko-KR" altLang="en-US" b="1" dirty="0" smtClean="0">
                <a:latin typeface="+mj-lt"/>
              </a:rPr>
              <a:t>기간</a:t>
            </a:r>
            <a:r>
              <a:rPr lang="en-US" altLang="ko-KR" b="1" dirty="0" smtClean="0">
                <a:latin typeface="+mj-lt"/>
              </a:rPr>
              <a:t>, </a:t>
            </a:r>
            <a:r>
              <a:rPr lang="ko-KR" altLang="en-US" b="1" dirty="0" smtClean="0">
                <a:latin typeface="+mj-lt"/>
              </a:rPr>
              <a:t>연령대 입력</a:t>
            </a: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>
                <a:latin typeface="+mj-lt"/>
              </a:rPr>
              <a:t>검색</a:t>
            </a: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err="1" smtClean="0">
                <a:latin typeface="+mj-lt"/>
              </a:rPr>
              <a:t>검색량</a:t>
            </a:r>
            <a:r>
              <a:rPr lang="ko-KR" altLang="en-US" b="1" dirty="0" smtClean="0">
                <a:latin typeface="+mj-lt"/>
              </a:rPr>
              <a:t> 보기</a:t>
            </a: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err="1" smtClean="0">
                <a:latin typeface="+mj-lt"/>
              </a:rPr>
              <a:t>연관검색어</a:t>
            </a:r>
            <a:r>
              <a:rPr lang="ko-KR" altLang="en-US" b="1" dirty="0" smtClean="0">
                <a:latin typeface="+mj-lt"/>
              </a:rPr>
              <a:t> 보기</a:t>
            </a: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>
              <a:latin typeface="+mj-lt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ko-KR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754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메인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빈 화면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3471</Words>
  <Application>Microsoft Office PowerPoint</Application>
  <PresentationFormat>사용자 지정</PresentationFormat>
  <Paragraphs>1021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62</vt:i4>
      </vt:variant>
    </vt:vector>
  </HeadingPairs>
  <TitlesOfParts>
    <vt:vector size="69" baseType="lpstr">
      <vt:lpstr>함초롬바탕</vt:lpstr>
      <vt:lpstr>맑은 고딕</vt:lpstr>
      <vt:lpstr>한컴 윤체 L</vt:lpstr>
      <vt:lpstr>메인_1</vt:lpstr>
      <vt:lpstr>메인_2</vt:lpstr>
      <vt:lpstr>빈 화면</vt:lpstr>
      <vt:lpstr>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hong</cp:lastModifiedBy>
  <cp:revision>128</cp:revision>
  <dcterms:created xsi:type="dcterms:W3CDTF">2017-11-18T03:45:34Z</dcterms:created>
  <dcterms:modified xsi:type="dcterms:W3CDTF">2020-04-03T04:51:36Z</dcterms:modified>
</cp:coreProperties>
</file>